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 id="2147483701" r:id="rId5"/>
  </p:sldMasterIdLst>
  <p:notesMasterIdLst>
    <p:notesMasterId r:id="rId56"/>
  </p:notesMasterIdLst>
  <p:sldIdLst>
    <p:sldId id="256" r:id="rId6"/>
    <p:sldId id="432" r:id="rId7"/>
    <p:sldId id="454" r:id="rId8"/>
    <p:sldId id="455" r:id="rId9"/>
    <p:sldId id="460" r:id="rId10"/>
    <p:sldId id="458" r:id="rId11"/>
    <p:sldId id="463" r:id="rId12"/>
    <p:sldId id="461" r:id="rId13"/>
    <p:sldId id="464" r:id="rId14"/>
    <p:sldId id="459" r:id="rId15"/>
    <p:sldId id="465" r:id="rId16"/>
    <p:sldId id="466" r:id="rId17"/>
    <p:sldId id="467" r:id="rId18"/>
    <p:sldId id="468" r:id="rId19"/>
    <p:sldId id="469" r:id="rId20"/>
    <p:sldId id="470" r:id="rId21"/>
    <p:sldId id="471" r:id="rId22"/>
    <p:sldId id="472" r:id="rId23"/>
    <p:sldId id="473"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8" r:id="rId47"/>
    <p:sldId id="257" r:id="rId48"/>
    <p:sldId id="258" r:id="rId49"/>
    <p:sldId id="259" r:id="rId50"/>
    <p:sldId id="260" r:id="rId51"/>
    <p:sldId id="261" r:id="rId52"/>
    <p:sldId id="499" r:id="rId53"/>
    <p:sldId id="500" r:id="rId54"/>
    <p:sldId id="262" r:id="rId5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o Lembit" initials="RL" lastIdx="1" clrIdx="0">
    <p:extLst>
      <p:ext uri="{19B8F6BF-5375-455C-9EA6-DF929625EA0E}">
        <p15:presenceInfo xmlns:p15="http://schemas.microsoft.com/office/powerpoint/2012/main" userId="S-1-5-21-220523388-630328440-839522115-7634" providerId="AD"/>
      </p:ext>
    </p:extLst>
  </p:cmAuthor>
  <p:cmAuthor id="2" name="Sanna Hill" initials="SH" lastIdx="4" clrIdx="1">
    <p:extLst>
      <p:ext uri="{19B8F6BF-5375-455C-9EA6-DF929625EA0E}">
        <p15:presenceInfo xmlns:p15="http://schemas.microsoft.com/office/powerpoint/2012/main" userId="S-1-5-21-220523388-630328440-839522115-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F0EEEF"/>
    <a:srgbClr val="575756"/>
    <a:srgbClr val="59358C"/>
    <a:srgbClr val="000000"/>
    <a:srgbClr val="2E75B6"/>
    <a:srgbClr val="548235"/>
    <a:srgbClr val="0070C0"/>
    <a:srgbClr val="5BA9AD"/>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5BF40-B7D5-49DC-B867-D344DE980763}" v="12" dt="2024-12-02T12:05:34.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51" autoAdjust="0"/>
    <p:restoredTop sz="81885" autoAdjust="0"/>
  </p:normalViewPr>
  <p:slideViewPr>
    <p:cSldViewPr snapToGrid="0" snapToObjects="1">
      <p:cViewPr varScale="1">
        <p:scale>
          <a:sx n="59" d="100"/>
          <a:sy n="59" d="100"/>
        </p:scale>
        <p:origin x="72" y="528"/>
      </p:cViewPr>
      <p:guideLst>
        <p:guide orient="horz" pos="2160"/>
        <p:guide pos="3001"/>
      </p:guideLst>
    </p:cSldViewPr>
  </p:slideViewPr>
  <p:outlineViewPr>
    <p:cViewPr>
      <p:scale>
        <a:sx n="33" d="100"/>
        <a:sy n="33" d="100"/>
      </p:scale>
      <p:origin x="0" y="-6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a Hill" userId="16cd5c1f-37c9-4d58-8e36-5e2fa4ff1501" providerId="ADAL" clId="{8BB5BF40-B7D5-49DC-B867-D344DE980763}"/>
    <pc:docChg chg="undo custSel addSld delSld modSld">
      <pc:chgData name="Sanna Hill" userId="16cd5c1f-37c9-4d58-8e36-5e2fa4ff1501" providerId="ADAL" clId="{8BB5BF40-B7D5-49DC-B867-D344DE980763}" dt="2024-12-02T12:05:34.850" v="20"/>
      <pc:docMkLst>
        <pc:docMk/>
      </pc:docMkLst>
      <pc:sldChg chg="modSp add modTransition">
        <pc:chgData name="Sanna Hill" userId="16cd5c1f-37c9-4d58-8e36-5e2fa4ff1501" providerId="ADAL" clId="{8BB5BF40-B7D5-49DC-B867-D344DE980763}" dt="2024-12-02T12:02:25.761" v="12"/>
        <pc:sldMkLst>
          <pc:docMk/>
          <pc:sldMk cId="0" sldId="257"/>
        </pc:sldMkLst>
        <pc:spChg chg="mod">
          <ac:chgData name="Sanna Hill" userId="16cd5c1f-37c9-4d58-8e36-5e2fa4ff1501" providerId="ADAL" clId="{8BB5BF40-B7D5-49DC-B867-D344DE980763}" dt="2024-12-02T12:02:25.761" v="12"/>
          <ac:spMkLst>
            <pc:docMk/>
            <pc:sldMk cId="0" sldId="257"/>
            <ac:spMk id="92" creationId="{00000000-0000-0000-0000-000000000000}"/>
          </ac:spMkLst>
        </pc:spChg>
      </pc:sldChg>
      <pc:sldChg chg="modSp add modTransition">
        <pc:chgData name="Sanna Hill" userId="16cd5c1f-37c9-4d58-8e36-5e2fa4ff1501" providerId="ADAL" clId="{8BB5BF40-B7D5-49DC-B867-D344DE980763}" dt="2024-12-02T12:02:25.761" v="12"/>
        <pc:sldMkLst>
          <pc:docMk/>
          <pc:sldMk cId="0" sldId="258"/>
        </pc:sldMkLst>
        <pc:spChg chg="mod">
          <ac:chgData name="Sanna Hill" userId="16cd5c1f-37c9-4d58-8e36-5e2fa4ff1501" providerId="ADAL" clId="{8BB5BF40-B7D5-49DC-B867-D344DE980763}" dt="2024-12-02T12:02:25.761" v="12"/>
          <ac:spMkLst>
            <pc:docMk/>
            <pc:sldMk cId="0" sldId="258"/>
            <ac:spMk id="98" creationId="{00000000-0000-0000-0000-000000000000}"/>
          </ac:spMkLst>
        </pc:spChg>
      </pc:sldChg>
      <pc:sldChg chg="modSp add modTransition">
        <pc:chgData name="Sanna Hill" userId="16cd5c1f-37c9-4d58-8e36-5e2fa4ff1501" providerId="ADAL" clId="{8BB5BF40-B7D5-49DC-B867-D344DE980763}" dt="2024-12-02T12:02:25.761" v="12"/>
        <pc:sldMkLst>
          <pc:docMk/>
          <pc:sldMk cId="0" sldId="259"/>
        </pc:sldMkLst>
        <pc:spChg chg="mod">
          <ac:chgData name="Sanna Hill" userId="16cd5c1f-37c9-4d58-8e36-5e2fa4ff1501" providerId="ADAL" clId="{8BB5BF40-B7D5-49DC-B867-D344DE980763}" dt="2024-12-02T12:02:25.761" v="12"/>
          <ac:spMkLst>
            <pc:docMk/>
            <pc:sldMk cId="0" sldId="259"/>
            <ac:spMk id="104" creationId="{00000000-0000-0000-0000-000000000000}"/>
          </ac:spMkLst>
        </pc:spChg>
      </pc:sldChg>
      <pc:sldChg chg="modSp add modTransition">
        <pc:chgData name="Sanna Hill" userId="16cd5c1f-37c9-4d58-8e36-5e2fa4ff1501" providerId="ADAL" clId="{8BB5BF40-B7D5-49DC-B867-D344DE980763}" dt="2024-12-02T12:02:25.761" v="12"/>
        <pc:sldMkLst>
          <pc:docMk/>
          <pc:sldMk cId="0" sldId="260"/>
        </pc:sldMkLst>
        <pc:spChg chg="mod">
          <ac:chgData name="Sanna Hill" userId="16cd5c1f-37c9-4d58-8e36-5e2fa4ff1501" providerId="ADAL" clId="{8BB5BF40-B7D5-49DC-B867-D344DE980763}" dt="2024-12-02T12:02:25.761" v="12"/>
          <ac:spMkLst>
            <pc:docMk/>
            <pc:sldMk cId="0" sldId="260"/>
            <ac:spMk id="110" creationId="{00000000-0000-0000-0000-000000000000}"/>
          </ac:spMkLst>
        </pc:spChg>
      </pc:sldChg>
      <pc:sldChg chg="modSp add modTransition">
        <pc:chgData name="Sanna Hill" userId="16cd5c1f-37c9-4d58-8e36-5e2fa4ff1501" providerId="ADAL" clId="{8BB5BF40-B7D5-49DC-B867-D344DE980763}" dt="2024-12-02T12:02:25.761" v="12"/>
        <pc:sldMkLst>
          <pc:docMk/>
          <pc:sldMk cId="0" sldId="261"/>
        </pc:sldMkLst>
        <pc:spChg chg="mod">
          <ac:chgData name="Sanna Hill" userId="16cd5c1f-37c9-4d58-8e36-5e2fa4ff1501" providerId="ADAL" clId="{8BB5BF40-B7D5-49DC-B867-D344DE980763}" dt="2024-12-02T12:02:25.761" v="12"/>
          <ac:spMkLst>
            <pc:docMk/>
            <pc:sldMk cId="0" sldId="261"/>
            <ac:spMk id="116" creationId="{00000000-0000-0000-0000-000000000000}"/>
          </ac:spMkLst>
        </pc:spChg>
      </pc:sldChg>
      <pc:sldChg chg="add del modTransition">
        <pc:chgData name="Sanna Hill" userId="16cd5c1f-37c9-4d58-8e36-5e2fa4ff1501" providerId="ADAL" clId="{8BB5BF40-B7D5-49DC-B867-D344DE980763}" dt="2024-12-02T12:05:31.256" v="19" actId="2696"/>
        <pc:sldMkLst>
          <pc:docMk/>
          <pc:sldMk cId="0" sldId="262"/>
        </pc:sldMkLst>
      </pc:sldChg>
      <pc:sldChg chg="add">
        <pc:chgData name="Sanna Hill" userId="16cd5c1f-37c9-4d58-8e36-5e2fa4ff1501" providerId="ADAL" clId="{8BB5BF40-B7D5-49DC-B867-D344DE980763}" dt="2024-12-02T12:05:34.850" v="20"/>
        <pc:sldMkLst>
          <pc:docMk/>
          <pc:sldMk cId="3342425593" sldId="262"/>
        </pc:sldMkLst>
      </pc:sldChg>
      <pc:sldChg chg="add del">
        <pc:chgData name="Sanna Hill" userId="16cd5c1f-37c9-4d58-8e36-5e2fa4ff1501" providerId="ADAL" clId="{8BB5BF40-B7D5-49DC-B867-D344DE980763}" dt="2024-12-02T12:01:49.652" v="11" actId="47"/>
        <pc:sldMkLst>
          <pc:docMk/>
          <pc:sldMk cId="1170140523" sldId="456"/>
        </pc:sldMkLst>
      </pc:sldChg>
      <pc:sldChg chg="add del">
        <pc:chgData name="Sanna Hill" userId="16cd5c1f-37c9-4d58-8e36-5e2fa4ff1501" providerId="ADAL" clId="{8BB5BF40-B7D5-49DC-B867-D344DE980763}" dt="2024-12-02T11:58:19.523" v="2"/>
        <pc:sldMkLst>
          <pc:docMk/>
          <pc:sldMk cId="2544330242" sldId="459"/>
        </pc:sldMkLst>
      </pc:sldChg>
      <pc:sldChg chg="add">
        <pc:chgData name="Sanna Hill" userId="16cd5c1f-37c9-4d58-8e36-5e2fa4ff1501" providerId="ADAL" clId="{8BB5BF40-B7D5-49DC-B867-D344DE980763}" dt="2024-12-02T11:58:19.523" v="2"/>
        <pc:sldMkLst>
          <pc:docMk/>
          <pc:sldMk cId="893551678" sldId="464"/>
        </pc:sldMkLst>
      </pc:sldChg>
      <pc:sldChg chg="add del">
        <pc:chgData name="Sanna Hill" userId="16cd5c1f-37c9-4d58-8e36-5e2fa4ff1501" providerId="ADAL" clId="{8BB5BF40-B7D5-49DC-B867-D344DE980763}" dt="2024-12-02T11:58:11.900" v="1"/>
        <pc:sldMkLst>
          <pc:docMk/>
          <pc:sldMk cId="1807871305" sldId="464"/>
        </pc:sldMkLst>
      </pc:sldChg>
      <pc:sldChg chg="add del">
        <pc:chgData name="Sanna Hill" userId="16cd5c1f-37c9-4d58-8e36-5e2fa4ff1501" providerId="ADAL" clId="{8BB5BF40-B7D5-49DC-B867-D344DE980763}" dt="2024-12-02T11:58:19.523" v="2"/>
        <pc:sldMkLst>
          <pc:docMk/>
          <pc:sldMk cId="427550660" sldId="465"/>
        </pc:sldMkLst>
      </pc:sldChg>
      <pc:sldChg chg="add">
        <pc:chgData name="Sanna Hill" userId="16cd5c1f-37c9-4d58-8e36-5e2fa4ff1501" providerId="ADAL" clId="{8BB5BF40-B7D5-49DC-B867-D344DE980763}" dt="2024-12-02T11:58:19.523" v="2"/>
        <pc:sldMkLst>
          <pc:docMk/>
          <pc:sldMk cId="3688438144" sldId="466"/>
        </pc:sldMkLst>
      </pc:sldChg>
      <pc:sldChg chg="add del">
        <pc:chgData name="Sanna Hill" userId="16cd5c1f-37c9-4d58-8e36-5e2fa4ff1501" providerId="ADAL" clId="{8BB5BF40-B7D5-49DC-B867-D344DE980763}" dt="2024-12-02T11:58:11.900" v="1"/>
        <pc:sldMkLst>
          <pc:docMk/>
          <pc:sldMk cId="4093491481" sldId="466"/>
        </pc:sldMkLst>
      </pc:sldChg>
      <pc:sldChg chg="add del">
        <pc:chgData name="Sanna Hill" userId="16cd5c1f-37c9-4d58-8e36-5e2fa4ff1501" providerId="ADAL" clId="{8BB5BF40-B7D5-49DC-B867-D344DE980763}" dt="2024-12-02T11:58:19.523" v="2"/>
        <pc:sldMkLst>
          <pc:docMk/>
          <pc:sldMk cId="3596421244" sldId="467"/>
        </pc:sldMkLst>
      </pc:sldChg>
      <pc:sldChg chg="add">
        <pc:chgData name="Sanna Hill" userId="16cd5c1f-37c9-4d58-8e36-5e2fa4ff1501" providerId="ADAL" clId="{8BB5BF40-B7D5-49DC-B867-D344DE980763}" dt="2024-12-02T11:58:19.523" v="2"/>
        <pc:sldMkLst>
          <pc:docMk/>
          <pc:sldMk cId="1281522858" sldId="468"/>
        </pc:sldMkLst>
      </pc:sldChg>
      <pc:sldChg chg="add del">
        <pc:chgData name="Sanna Hill" userId="16cd5c1f-37c9-4d58-8e36-5e2fa4ff1501" providerId="ADAL" clId="{8BB5BF40-B7D5-49DC-B867-D344DE980763}" dt="2024-12-02T11:58:11.900" v="1"/>
        <pc:sldMkLst>
          <pc:docMk/>
          <pc:sldMk cId="1293152571" sldId="468"/>
        </pc:sldMkLst>
      </pc:sldChg>
      <pc:sldChg chg="add del">
        <pc:chgData name="Sanna Hill" userId="16cd5c1f-37c9-4d58-8e36-5e2fa4ff1501" providerId="ADAL" clId="{8BB5BF40-B7D5-49DC-B867-D344DE980763}" dt="2024-12-02T11:58:19.523" v="2"/>
        <pc:sldMkLst>
          <pc:docMk/>
          <pc:sldMk cId="3370661581" sldId="469"/>
        </pc:sldMkLst>
      </pc:sldChg>
      <pc:sldChg chg="add del">
        <pc:chgData name="Sanna Hill" userId="16cd5c1f-37c9-4d58-8e36-5e2fa4ff1501" providerId="ADAL" clId="{8BB5BF40-B7D5-49DC-B867-D344DE980763}" dt="2024-12-02T11:58:19.523" v="2"/>
        <pc:sldMkLst>
          <pc:docMk/>
          <pc:sldMk cId="2807262789" sldId="470"/>
        </pc:sldMkLst>
      </pc:sldChg>
      <pc:sldChg chg="add del">
        <pc:chgData name="Sanna Hill" userId="16cd5c1f-37c9-4d58-8e36-5e2fa4ff1501" providerId="ADAL" clId="{8BB5BF40-B7D5-49DC-B867-D344DE980763}" dt="2024-12-02T11:58:19.523" v="2"/>
        <pc:sldMkLst>
          <pc:docMk/>
          <pc:sldMk cId="3268380047" sldId="471"/>
        </pc:sldMkLst>
      </pc:sldChg>
      <pc:sldChg chg="add del">
        <pc:chgData name="Sanna Hill" userId="16cd5c1f-37c9-4d58-8e36-5e2fa4ff1501" providerId="ADAL" clId="{8BB5BF40-B7D5-49DC-B867-D344DE980763}" dt="2024-12-02T11:58:19.523" v="2"/>
        <pc:sldMkLst>
          <pc:docMk/>
          <pc:sldMk cId="3370142440" sldId="472"/>
        </pc:sldMkLst>
      </pc:sldChg>
      <pc:sldChg chg="add del">
        <pc:chgData name="Sanna Hill" userId="16cd5c1f-37c9-4d58-8e36-5e2fa4ff1501" providerId="ADAL" clId="{8BB5BF40-B7D5-49DC-B867-D344DE980763}" dt="2024-12-02T11:58:19.523" v="2"/>
        <pc:sldMkLst>
          <pc:docMk/>
          <pc:sldMk cId="221451858" sldId="473"/>
        </pc:sldMkLst>
      </pc:sldChg>
      <pc:sldChg chg="add del">
        <pc:chgData name="Sanna Hill" userId="16cd5c1f-37c9-4d58-8e36-5e2fa4ff1501" providerId="ADAL" clId="{8BB5BF40-B7D5-49DC-B867-D344DE980763}" dt="2024-12-02T12:00:49.281" v="9" actId="47"/>
        <pc:sldMkLst>
          <pc:docMk/>
          <pc:sldMk cId="2134752013" sldId="474"/>
        </pc:sldMkLst>
      </pc:sldChg>
      <pc:sldChg chg="add del">
        <pc:chgData name="Sanna Hill" userId="16cd5c1f-37c9-4d58-8e36-5e2fa4ff1501" providerId="ADAL" clId="{8BB5BF40-B7D5-49DC-B867-D344DE980763}" dt="2024-12-02T11:58:11.900" v="1"/>
        <pc:sldMkLst>
          <pc:docMk/>
          <pc:sldMk cId="3640130511" sldId="474"/>
        </pc:sldMkLst>
      </pc:sldChg>
      <pc:sldChg chg="add del">
        <pc:chgData name="Sanna Hill" userId="16cd5c1f-37c9-4d58-8e36-5e2fa4ff1501" providerId="ADAL" clId="{8BB5BF40-B7D5-49DC-B867-D344DE980763}" dt="2024-12-02T12:00:12.588" v="7"/>
        <pc:sldMkLst>
          <pc:docMk/>
          <pc:sldMk cId="1281773378" sldId="475"/>
        </pc:sldMkLst>
      </pc:sldChg>
      <pc:sldChg chg="add">
        <pc:chgData name="Sanna Hill" userId="16cd5c1f-37c9-4d58-8e36-5e2fa4ff1501" providerId="ADAL" clId="{8BB5BF40-B7D5-49DC-B867-D344DE980763}" dt="2024-12-02T12:00:36.697" v="8"/>
        <pc:sldMkLst>
          <pc:docMk/>
          <pc:sldMk cId="2630792550" sldId="475"/>
        </pc:sldMkLst>
      </pc:sldChg>
      <pc:sldChg chg="add del">
        <pc:chgData name="Sanna Hill" userId="16cd5c1f-37c9-4d58-8e36-5e2fa4ff1501" providerId="ADAL" clId="{8BB5BF40-B7D5-49DC-B867-D344DE980763}" dt="2024-12-02T12:00:12.588" v="7"/>
        <pc:sldMkLst>
          <pc:docMk/>
          <pc:sldMk cId="240247676" sldId="476"/>
        </pc:sldMkLst>
      </pc:sldChg>
      <pc:sldChg chg="add">
        <pc:chgData name="Sanna Hill" userId="16cd5c1f-37c9-4d58-8e36-5e2fa4ff1501" providerId="ADAL" clId="{8BB5BF40-B7D5-49DC-B867-D344DE980763}" dt="2024-12-02T12:00:36.697" v="8"/>
        <pc:sldMkLst>
          <pc:docMk/>
          <pc:sldMk cId="3176468595" sldId="476"/>
        </pc:sldMkLst>
      </pc:sldChg>
      <pc:sldChg chg="add">
        <pc:chgData name="Sanna Hill" userId="16cd5c1f-37c9-4d58-8e36-5e2fa4ff1501" providerId="ADAL" clId="{8BB5BF40-B7D5-49DC-B867-D344DE980763}" dt="2024-12-02T12:00:36.697" v="8"/>
        <pc:sldMkLst>
          <pc:docMk/>
          <pc:sldMk cId="2572717802" sldId="477"/>
        </pc:sldMkLst>
      </pc:sldChg>
      <pc:sldChg chg="add del">
        <pc:chgData name="Sanna Hill" userId="16cd5c1f-37c9-4d58-8e36-5e2fa4ff1501" providerId="ADAL" clId="{8BB5BF40-B7D5-49DC-B867-D344DE980763}" dt="2024-12-02T12:00:12.588" v="7"/>
        <pc:sldMkLst>
          <pc:docMk/>
          <pc:sldMk cId="2898574306" sldId="477"/>
        </pc:sldMkLst>
      </pc:sldChg>
      <pc:sldChg chg="add del">
        <pc:chgData name="Sanna Hill" userId="16cd5c1f-37c9-4d58-8e36-5e2fa4ff1501" providerId="ADAL" clId="{8BB5BF40-B7D5-49DC-B867-D344DE980763}" dt="2024-12-02T12:00:12.588" v="7"/>
        <pc:sldMkLst>
          <pc:docMk/>
          <pc:sldMk cId="54266709" sldId="478"/>
        </pc:sldMkLst>
      </pc:sldChg>
      <pc:sldChg chg="add">
        <pc:chgData name="Sanna Hill" userId="16cd5c1f-37c9-4d58-8e36-5e2fa4ff1501" providerId="ADAL" clId="{8BB5BF40-B7D5-49DC-B867-D344DE980763}" dt="2024-12-02T12:00:36.697" v="8"/>
        <pc:sldMkLst>
          <pc:docMk/>
          <pc:sldMk cId="1510864396" sldId="478"/>
        </pc:sldMkLst>
      </pc:sldChg>
      <pc:sldChg chg="add">
        <pc:chgData name="Sanna Hill" userId="16cd5c1f-37c9-4d58-8e36-5e2fa4ff1501" providerId="ADAL" clId="{8BB5BF40-B7D5-49DC-B867-D344DE980763}" dt="2024-12-02T12:00:36.697" v="8"/>
        <pc:sldMkLst>
          <pc:docMk/>
          <pc:sldMk cId="2462305819" sldId="479"/>
        </pc:sldMkLst>
      </pc:sldChg>
      <pc:sldChg chg="add del">
        <pc:chgData name="Sanna Hill" userId="16cd5c1f-37c9-4d58-8e36-5e2fa4ff1501" providerId="ADAL" clId="{8BB5BF40-B7D5-49DC-B867-D344DE980763}" dt="2024-12-02T12:00:12.588" v="7"/>
        <pc:sldMkLst>
          <pc:docMk/>
          <pc:sldMk cId="2923718712" sldId="479"/>
        </pc:sldMkLst>
      </pc:sldChg>
      <pc:sldChg chg="add">
        <pc:chgData name="Sanna Hill" userId="16cd5c1f-37c9-4d58-8e36-5e2fa4ff1501" providerId="ADAL" clId="{8BB5BF40-B7D5-49DC-B867-D344DE980763}" dt="2024-12-02T12:00:36.697" v="8"/>
        <pc:sldMkLst>
          <pc:docMk/>
          <pc:sldMk cId="2862557641" sldId="480"/>
        </pc:sldMkLst>
      </pc:sldChg>
      <pc:sldChg chg="add del">
        <pc:chgData name="Sanna Hill" userId="16cd5c1f-37c9-4d58-8e36-5e2fa4ff1501" providerId="ADAL" clId="{8BB5BF40-B7D5-49DC-B867-D344DE980763}" dt="2024-12-02T12:00:12.588" v="7"/>
        <pc:sldMkLst>
          <pc:docMk/>
          <pc:sldMk cId="4294290670" sldId="480"/>
        </pc:sldMkLst>
      </pc:sldChg>
      <pc:sldChg chg="add del">
        <pc:chgData name="Sanna Hill" userId="16cd5c1f-37c9-4d58-8e36-5e2fa4ff1501" providerId="ADAL" clId="{8BB5BF40-B7D5-49DC-B867-D344DE980763}" dt="2024-12-02T12:00:12.588" v="7"/>
        <pc:sldMkLst>
          <pc:docMk/>
          <pc:sldMk cId="705076575" sldId="481"/>
        </pc:sldMkLst>
      </pc:sldChg>
      <pc:sldChg chg="add">
        <pc:chgData name="Sanna Hill" userId="16cd5c1f-37c9-4d58-8e36-5e2fa4ff1501" providerId="ADAL" clId="{8BB5BF40-B7D5-49DC-B867-D344DE980763}" dt="2024-12-02T12:00:36.697" v="8"/>
        <pc:sldMkLst>
          <pc:docMk/>
          <pc:sldMk cId="3952066818" sldId="481"/>
        </pc:sldMkLst>
      </pc:sldChg>
      <pc:sldChg chg="add del">
        <pc:chgData name="Sanna Hill" userId="16cd5c1f-37c9-4d58-8e36-5e2fa4ff1501" providerId="ADAL" clId="{8BB5BF40-B7D5-49DC-B867-D344DE980763}" dt="2024-12-02T12:00:12.588" v="7"/>
        <pc:sldMkLst>
          <pc:docMk/>
          <pc:sldMk cId="750747895" sldId="482"/>
        </pc:sldMkLst>
      </pc:sldChg>
      <pc:sldChg chg="add">
        <pc:chgData name="Sanna Hill" userId="16cd5c1f-37c9-4d58-8e36-5e2fa4ff1501" providerId="ADAL" clId="{8BB5BF40-B7D5-49DC-B867-D344DE980763}" dt="2024-12-02T12:00:36.697" v="8"/>
        <pc:sldMkLst>
          <pc:docMk/>
          <pc:sldMk cId="3215677453" sldId="482"/>
        </pc:sldMkLst>
      </pc:sldChg>
      <pc:sldChg chg="add del">
        <pc:chgData name="Sanna Hill" userId="16cd5c1f-37c9-4d58-8e36-5e2fa4ff1501" providerId="ADAL" clId="{8BB5BF40-B7D5-49DC-B867-D344DE980763}" dt="2024-12-02T12:00:12.588" v="7"/>
        <pc:sldMkLst>
          <pc:docMk/>
          <pc:sldMk cId="3711323819" sldId="483"/>
        </pc:sldMkLst>
      </pc:sldChg>
      <pc:sldChg chg="add">
        <pc:chgData name="Sanna Hill" userId="16cd5c1f-37c9-4d58-8e36-5e2fa4ff1501" providerId="ADAL" clId="{8BB5BF40-B7D5-49DC-B867-D344DE980763}" dt="2024-12-02T12:00:36.697" v="8"/>
        <pc:sldMkLst>
          <pc:docMk/>
          <pc:sldMk cId="3731707956" sldId="483"/>
        </pc:sldMkLst>
      </pc:sldChg>
      <pc:sldChg chg="add">
        <pc:chgData name="Sanna Hill" userId="16cd5c1f-37c9-4d58-8e36-5e2fa4ff1501" providerId="ADAL" clId="{8BB5BF40-B7D5-49DC-B867-D344DE980763}" dt="2024-12-02T12:01:39.518" v="10"/>
        <pc:sldMkLst>
          <pc:docMk/>
          <pc:sldMk cId="614766667" sldId="484"/>
        </pc:sldMkLst>
      </pc:sldChg>
      <pc:sldChg chg="add del">
        <pc:chgData name="Sanna Hill" userId="16cd5c1f-37c9-4d58-8e36-5e2fa4ff1501" providerId="ADAL" clId="{8BB5BF40-B7D5-49DC-B867-D344DE980763}" dt="2024-12-02T12:00:12.588" v="7"/>
        <pc:sldMkLst>
          <pc:docMk/>
          <pc:sldMk cId="2042564512" sldId="484"/>
        </pc:sldMkLst>
      </pc:sldChg>
      <pc:sldChg chg="add">
        <pc:chgData name="Sanna Hill" userId="16cd5c1f-37c9-4d58-8e36-5e2fa4ff1501" providerId="ADAL" clId="{8BB5BF40-B7D5-49DC-B867-D344DE980763}" dt="2024-12-02T12:01:39.518" v="10"/>
        <pc:sldMkLst>
          <pc:docMk/>
          <pc:sldMk cId="3204122992" sldId="485"/>
        </pc:sldMkLst>
      </pc:sldChg>
      <pc:sldChg chg="add del">
        <pc:chgData name="Sanna Hill" userId="16cd5c1f-37c9-4d58-8e36-5e2fa4ff1501" providerId="ADAL" clId="{8BB5BF40-B7D5-49DC-B867-D344DE980763}" dt="2024-12-02T12:00:12.588" v="7"/>
        <pc:sldMkLst>
          <pc:docMk/>
          <pc:sldMk cId="3967206228" sldId="485"/>
        </pc:sldMkLst>
      </pc:sldChg>
      <pc:sldChg chg="add">
        <pc:chgData name="Sanna Hill" userId="16cd5c1f-37c9-4d58-8e36-5e2fa4ff1501" providerId="ADAL" clId="{8BB5BF40-B7D5-49DC-B867-D344DE980763}" dt="2024-12-02T12:01:39.518" v="10"/>
        <pc:sldMkLst>
          <pc:docMk/>
          <pc:sldMk cId="2405355375" sldId="486"/>
        </pc:sldMkLst>
      </pc:sldChg>
      <pc:sldChg chg="add">
        <pc:chgData name="Sanna Hill" userId="16cd5c1f-37c9-4d58-8e36-5e2fa4ff1501" providerId="ADAL" clId="{8BB5BF40-B7D5-49DC-B867-D344DE980763}" dt="2024-12-02T12:01:39.518" v="10"/>
        <pc:sldMkLst>
          <pc:docMk/>
          <pc:sldMk cId="3967481274" sldId="487"/>
        </pc:sldMkLst>
      </pc:sldChg>
      <pc:sldChg chg="add">
        <pc:chgData name="Sanna Hill" userId="16cd5c1f-37c9-4d58-8e36-5e2fa4ff1501" providerId="ADAL" clId="{8BB5BF40-B7D5-49DC-B867-D344DE980763}" dt="2024-12-02T12:01:39.518" v="10"/>
        <pc:sldMkLst>
          <pc:docMk/>
          <pc:sldMk cId="3659311008" sldId="488"/>
        </pc:sldMkLst>
      </pc:sldChg>
      <pc:sldChg chg="add">
        <pc:chgData name="Sanna Hill" userId="16cd5c1f-37c9-4d58-8e36-5e2fa4ff1501" providerId="ADAL" clId="{8BB5BF40-B7D5-49DC-B867-D344DE980763}" dt="2024-12-02T12:01:39.518" v="10"/>
        <pc:sldMkLst>
          <pc:docMk/>
          <pc:sldMk cId="186999684" sldId="489"/>
        </pc:sldMkLst>
      </pc:sldChg>
      <pc:sldChg chg="add">
        <pc:chgData name="Sanna Hill" userId="16cd5c1f-37c9-4d58-8e36-5e2fa4ff1501" providerId="ADAL" clId="{8BB5BF40-B7D5-49DC-B867-D344DE980763}" dt="2024-12-02T12:01:39.518" v="10"/>
        <pc:sldMkLst>
          <pc:docMk/>
          <pc:sldMk cId="3611736802" sldId="490"/>
        </pc:sldMkLst>
      </pc:sldChg>
      <pc:sldChg chg="add">
        <pc:chgData name="Sanna Hill" userId="16cd5c1f-37c9-4d58-8e36-5e2fa4ff1501" providerId="ADAL" clId="{8BB5BF40-B7D5-49DC-B867-D344DE980763}" dt="2024-12-02T12:01:39.518" v="10"/>
        <pc:sldMkLst>
          <pc:docMk/>
          <pc:sldMk cId="2405877608" sldId="491"/>
        </pc:sldMkLst>
      </pc:sldChg>
      <pc:sldChg chg="add">
        <pc:chgData name="Sanna Hill" userId="16cd5c1f-37c9-4d58-8e36-5e2fa4ff1501" providerId="ADAL" clId="{8BB5BF40-B7D5-49DC-B867-D344DE980763}" dt="2024-12-02T12:01:39.518" v="10"/>
        <pc:sldMkLst>
          <pc:docMk/>
          <pc:sldMk cId="1764225492" sldId="492"/>
        </pc:sldMkLst>
      </pc:sldChg>
      <pc:sldChg chg="add">
        <pc:chgData name="Sanna Hill" userId="16cd5c1f-37c9-4d58-8e36-5e2fa4ff1501" providerId="ADAL" clId="{8BB5BF40-B7D5-49DC-B867-D344DE980763}" dt="2024-12-02T12:01:39.518" v="10"/>
        <pc:sldMkLst>
          <pc:docMk/>
          <pc:sldMk cId="1508888045" sldId="493"/>
        </pc:sldMkLst>
      </pc:sldChg>
      <pc:sldChg chg="add">
        <pc:chgData name="Sanna Hill" userId="16cd5c1f-37c9-4d58-8e36-5e2fa4ff1501" providerId="ADAL" clId="{8BB5BF40-B7D5-49DC-B867-D344DE980763}" dt="2024-12-02T12:01:39.518" v="10"/>
        <pc:sldMkLst>
          <pc:docMk/>
          <pc:sldMk cId="122150094" sldId="494"/>
        </pc:sldMkLst>
      </pc:sldChg>
      <pc:sldChg chg="add">
        <pc:chgData name="Sanna Hill" userId="16cd5c1f-37c9-4d58-8e36-5e2fa4ff1501" providerId="ADAL" clId="{8BB5BF40-B7D5-49DC-B867-D344DE980763}" dt="2024-12-02T12:01:39.518" v="10"/>
        <pc:sldMkLst>
          <pc:docMk/>
          <pc:sldMk cId="1776356815" sldId="495"/>
        </pc:sldMkLst>
      </pc:sldChg>
      <pc:sldChg chg="add">
        <pc:chgData name="Sanna Hill" userId="16cd5c1f-37c9-4d58-8e36-5e2fa4ff1501" providerId="ADAL" clId="{8BB5BF40-B7D5-49DC-B867-D344DE980763}" dt="2024-12-02T12:01:39.518" v="10"/>
        <pc:sldMkLst>
          <pc:docMk/>
          <pc:sldMk cId="2658806270" sldId="496"/>
        </pc:sldMkLst>
      </pc:sldChg>
      <pc:sldChg chg="add del">
        <pc:chgData name="Sanna Hill" userId="16cd5c1f-37c9-4d58-8e36-5e2fa4ff1501" providerId="ADAL" clId="{8BB5BF40-B7D5-49DC-B867-D344DE980763}" dt="2024-12-02T12:02:42.993" v="13" actId="47"/>
        <pc:sldMkLst>
          <pc:docMk/>
          <pc:sldMk cId="4125587521" sldId="497"/>
        </pc:sldMkLst>
      </pc:sldChg>
      <pc:sldChg chg="add modTransition">
        <pc:chgData name="Sanna Hill" userId="16cd5c1f-37c9-4d58-8e36-5e2fa4ff1501" providerId="ADAL" clId="{8BB5BF40-B7D5-49DC-B867-D344DE980763}" dt="2024-12-02T12:02:25.761" v="12"/>
        <pc:sldMkLst>
          <pc:docMk/>
          <pc:sldMk cId="0" sldId="498"/>
        </pc:sldMkLst>
      </pc:sldChg>
      <pc:sldChg chg="add del modTransition">
        <pc:chgData name="Sanna Hill" userId="16cd5c1f-37c9-4d58-8e36-5e2fa4ff1501" providerId="ADAL" clId="{8BB5BF40-B7D5-49DC-B867-D344DE980763}" dt="2024-12-02T12:04:59.497" v="15"/>
        <pc:sldMkLst>
          <pc:docMk/>
          <pc:sldMk cId="0" sldId="499"/>
        </pc:sldMkLst>
      </pc:sldChg>
      <pc:sldChg chg="add">
        <pc:chgData name="Sanna Hill" userId="16cd5c1f-37c9-4d58-8e36-5e2fa4ff1501" providerId="ADAL" clId="{8BB5BF40-B7D5-49DC-B867-D344DE980763}" dt="2024-12-02T12:05:16.061" v="16"/>
        <pc:sldMkLst>
          <pc:docMk/>
          <pc:sldMk cId="3550223876" sldId="499"/>
        </pc:sldMkLst>
      </pc:sldChg>
      <pc:sldChg chg="modSp add del modTransition">
        <pc:chgData name="Sanna Hill" userId="16cd5c1f-37c9-4d58-8e36-5e2fa4ff1501" providerId="ADAL" clId="{8BB5BF40-B7D5-49DC-B867-D344DE980763}" dt="2024-12-02T12:04:59.497" v="15"/>
        <pc:sldMkLst>
          <pc:docMk/>
          <pc:sldMk cId="0" sldId="500"/>
        </pc:sldMkLst>
        <pc:spChg chg="mod">
          <ac:chgData name="Sanna Hill" userId="16cd5c1f-37c9-4d58-8e36-5e2fa4ff1501" providerId="ADAL" clId="{8BB5BF40-B7D5-49DC-B867-D344DE980763}" dt="2024-12-02T12:04:03.065" v="14"/>
          <ac:spMkLst>
            <pc:docMk/>
            <pc:sldMk cId="0" sldId="500"/>
            <ac:spMk id="92" creationId="{00000000-0000-0000-0000-000000000000}"/>
          </ac:spMkLst>
        </pc:spChg>
      </pc:sldChg>
      <pc:sldChg chg="add">
        <pc:chgData name="Sanna Hill" userId="16cd5c1f-37c9-4d58-8e36-5e2fa4ff1501" providerId="ADAL" clId="{8BB5BF40-B7D5-49DC-B867-D344DE980763}" dt="2024-12-02T12:05:16.061" v="16"/>
        <pc:sldMkLst>
          <pc:docMk/>
          <pc:sldMk cId="3448075799" sldId="500"/>
        </pc:sldMkLst>
      </pc:sldChg>
      <pc:sldChg chg="modSp add del modTransition">
        <pc:chgData name="Sanna Hill" userId="16cd5c1f-37c9-4d58-8e36-5e2fa4ff1501" providerId="ADAL" clId="{8BB5BF40-B7D5-49DC-B867-D344DE980763}" dt="2024-12-02T12:04:59.497" v="15"/>
        <pc:sldMkLst>
          <pc:docMk/>
          <pc:sldMk cId="0" sldId="501"/>
        </pc:sldMkLst>
        <pc:spChg chg="mod">
          <ac:chgData name="Sanna Hill" userId="16cd5c1f-37c9-4d58-8e36-5e2fa4ff1501" providerId="ADAL" clId="{8BB5BF40-B7D5-49DC-B867-D344DE980763}" dt="2024-12-02T12:04:03.065" v="14"/>
          <ac:spMkLst>
            <pc:docMk/>
            <pc:sldMk cId="0" sldId="501"/>
            <ac:spMk id="98" creationId="{00000000-0000-0000-0000-000000000000}"/>
          </ac:spMkLst>
        </pc:spChg>
      </pc:sldChg>
      <pc:sldChg chg="modSp add del modTransition">
        <pc:chgData name="Sanna Hill" userId="16cd5c1f-37c9-4d58-8e36-5e2fa4ff1501" providerId="ADAL" clId="{8BB5BF40-B7D5-49DC-B867-D344DE980763}" dt="2024-12-02T12:04:59.497" v="15"/>
        <pc:sldMkLst>
          <pc:docMk/>
          <pc:sldMk cId="0" sldId="502"/>
        </pc:sldMkLst>
        <pc:spChg chg="mod">
          <ac:chgData name="Sanna Hill" userId="16cd5c1f-37c9-4d58-8e36-5e2fa4ff1501" providerId="ADAL" clId="{8BB5BF40-B7D5-49DC-B867-D344DE980763}" dt="2024-12-02T12:04:03.065" v="14"/>
          <ac:spMkLst>
            <pc:docMk/>
            <pc:sldMk cId="0" sldId="502"/>
            <ac:spMk id="104" creationId="{00000000-0000-0000-0000-000000000000}"/>
          </ac:spMkLst>
        </pc:spChg>
      </pc:sldChg>
      <pc:sldChg chg="modSp add del modTransition">
        <pc:chgData name="Sanna Hill" userId="16cd5c1f-37c9-4d58-8e36-5e2fa4ff1501" providerId="ADAL" clId="{8BB5BF40-B7D5-49DC-B867-D344DE980763}" dt="2024-12-02T12:04:59.497" v="15"/>
        <pc:sldMkLst>
          <pc:docMk/>
          <pc:sldMk cId="0" sldId="503"/>
        </pc:sldMkLst>
        <pc:spChg chg="mod">
          <ac:chgData name="Sanna Hill" userId="16cd5c1f-37c9-4d58-8e36-5e2fa4ff1501" providerId="ADAL" clId="{8BB5BF40-B7D5-49DC-B867-D344DE980763}" dt="2024-12-02T12:04:03.065" v="14"/>
          <ac:spMkLst>
            <pc:docMk/>
            <pc:sldMk cId="0" sldId="503"/>
            <ac:spMk id="110" creationId="{00000000-0000-0000-0000-000000000000}"/>
          </ac:spMkLst>
        </pc:spChg>
      </pc:sldChg>
      <pc:sldChg chg="modSp add del modTransition">
        <pc:chgData name="Sanna Hill" userId="16cd5c1f-37c9-4d58-8e36-5e2fa4ff1501" providerId="ADAL" clId="{8BB5BF40-B7D5-49DC-B867-D344DE980763}" dt="2024-12-02T12:04:59.497" v="15"/>
        <pc:sldMkLst>
          <pc:docMk/>
          <pc:sldMk cId="0" sldId="504"/>
        </pc:sldMkLst>
        <pc:spChg chg="mod">
          <ac:chgData name="Sanna Hill" userId="16cd5c1f-37c9-4d58-8e36-5e2fa4ff1501" providerId="ADAL" clId="{8BB5BF40-B7D5-49DC-B867-D344DE980763}" dt="2024-12-02T12:04:03.065" v="14"/>
          <ac:spMkLst>
            <pc:docMk/>
            <pc:sldMk cId="0" sldId="504"/>
            <ac:spMk id="116" creationId="{00000000-0000-0000-0000-000000000000}"/>
          </ac:spMkLst>
        </pc:spChg>
      </pc:sldChg>
      <pc:sldChg chg="add del modTransition">
        <pc:chgData name="Sanna Hill" userId="16cd5c1f-37c9-4d58-8e36-5e2fa4ff1501" providerId="ADAL" clId="{8BB5BF40-B7D5-49DC-B867-D344DE980763}" dt="2024-12-02T12:04:59.497" v="15"/>
        <pc:sldMkLst>
          <pc:docMk/>
          <pc:sldMk cId="0" sldId="5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4A8F4D-9F6F-2E4D-97BB-543B5A627916}" type="datetimeFigureOut">
              <a:rPr lang="fr-FR" smtClean="0"/>
              <a:t>02/12/2024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76316E-5AD4-6F46-8C35-45A25CDE00EB}" type="slidenum">
              <a:rPr lang="fr-FR" smtClean="0"/>
              <a:t>‹#›</a:t>
            </a:fld>
            <a:endParaRPr lang="fr-FR"/>
          </a:p>
        </p:txBody>
      </p:sp>
    </p:spTree>
    <p:extLst>
      <p:ext uri="{BB962C8B-B14F-4D97-AF65-F5344CB8AC3E}">
        <p14:creationId xmlns:p14="http://schemas.microsoft.com/office/powerpoint/2010/main" val="350930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6316E-5AD4-6F46-8C35-45A25CDE00EB}" type="slidenum">
              <a:rPr lang="fr-FR" smtClean="0"/>
              <a:t>1</a:t>
            </a:fld>
            <a:endParaRPr lang="fr-FR"/>
          </a:p>
        </p:txBody>
      </p:sp>
    </p:spTree>
    <p:extLst>
      <p:ext uri="{BB962C8B-B14F-4D97-AF65-F5344CB8AC3E}">
        <p14:creationId xmlns:p14="http://schemas.microsoft.com/office/powerpoint/2010/main" val="288643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A76316E-5AD4-6F46-8C35-45A25CDE00EB}" type="slidenum">
              <a:rPr lang="fr-FR" smtClean="0"/>
              <a:t>16</a:t>
            </a:fld>
            <a:endParaRPr lang="fr-FR"/>
          </a:p>
        </p:txBody>
      </p:sp>
    </p:spTree>
    <p:extLst>
      <p:ext uri="{BB962C8B-B14F-4D97-AF65-F5344CB8AC3E}">
        <p14:creationId xmlns:p14="http://schemas.microsoft.com/office/powerpoint/2010/main" val="65145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17</a:t>
            </a:fld>
            <a:endParaRPr lang="fr-FR"/>
          </a:p>
        </p:txBody>
      </p:sp>
    </p:spTree>
    <p:extLst>
      <p:ext uri="{BB962C8B-B14F-4D97-AF65-F5344CB8AC3E}">
        <p14:creationId xmlns:p14="http://schemas.microsoft.com/office/powerpoint/2010/main" val="298346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18</a:t>
            </a:fld>
            <a:endParaRPr lang="fr-FR"/>
          </a:p>
        </p:txBody>
      </p:sp>
    </p:spTree>
    <p:extLst>
      <p:ext uri="{BB962C8B-B14F-4D97-AF65-F5344CB8AC3E}">
        <p14:creationId xmlns:p14="http://schemas.microsoft.com/office/powerpoint/2010/main" val="203968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19</a:t>
            </a:fld>
            <a:endParaRPr lang="fr-FR"/>
          </a:p>
        </p:txBody>
      </p:sp>
    </p:spTree>
    <p:extLst>
      <p:ext uri="{BB962C8B-B14F-4D97-AF65-F5344CB8AC3E}">
        <p14:creationId xmlns:p14="http://schemas.microsoft.com/office/powerpoint/2010/main" val="206807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6316E-5AD4-6F46-8C35-45A25CDE00EB}" type="slidenum">
              <a:rPr lang="fr-FR" smtClean="0"/>
              <a:t>20</a:t>
            </a:fld>
            <a:endParaRPr lang="fr-FR"/>
          </a:p>
        </p:txBody>
      </p:sp>
    </p:spTree>
    <p:extLst>
      <p:ext uri="{BB962C8B-B14F-4D97-AF65-F5344CB8AC3E}">
        <p14:creationId xmlns:p14="http://schemas.microsoft.com/office/powerpoint/2010/main" val="2886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6316E-5AD4-6F46-8C35-45A25CDE00EB}" type="slidenum">
              <a:rPr lang="fr-FR" smtClean="0"/>
              <a:t>29</a:t>
            </a:fld>
            <a:endParaRPr lang="fr-FR"/>
          </a:p>
        </p:txBody>
      </p:sp>
    </p:spTree>
    <p:extLst>
      <p:ext uri="{BB962C8B-B14F-4D97-AF65-F5344CB8AC3E}">
        <p14:creationId xmlns:p14="http://schemas.microsoft.com/office/powerpoint/2010/main" val="288643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Data sources are described in detail in Chapter 2.</a:t>
            </a:r>
          </a:p>
          <a:p>
            <a:r>
              <a:rPr kumimoji="1" lang="en-US" altLang="ja-JP" dirty="0"/>
              <a:t>Scientific fitness-for-purpose is critical for the evaluation and selection of one or more databases for specific purpose.</a:t>
            </a:r>
          </a:p>
          <a:p>
            <a:endParaRPr kumimoji="1" lang="en-US" altLang="ja-JP" dirty="0"/>
          </a:p>
          <a:p>
            <a:r>
              <a:rPr kumimoji="1" lang="en-US" altLang="ja-JP" dirty="0"/>
              <a:t> Feasibility considerations for evaluation and selection of the database includes time frame for data availability and access to data. Each database has a different data collection schedule and data management plan. Data </a:t>
            </a:r>
            <a:r>
              <a:rPr kumimoji="1" lang="en-US" altLang="ja-JP" dirty="0" err="1"/>
              <a:t>utilisation</a:t>
            </a:r>
            <a:r>
              <a:rPr kumimoji="1" lang="en-US" altLang="ja-JP" dirty="0"/>
              <a:t> may require proposal and approval process, and an agreement or contract may also be required for release of data. with database holders should start in the early phase in study planning.</a:t>
            </a:r>
          </a:p>
          <a:p>
            <a:r>
              <a:rPr kumimoji="1" lang="en-US" altLang="ja-JP" dirty="0"/>
              <a:t>A data feasibility assessment framework called the Structured Process to Identify Fit-For-Purpose Data is a systematic process for assessing feasibility to determine if a data source is fit for decision making.</a:t>
            </a:r>
          </a:p>
          <a:p>
            <a:endParaRPr kumimoji="1" lang="en-US" altLang="ja-JP" dirty="0"/>
          </a:p>
          <a:p>
            <a:r>
              <a:rPr kumimoji="1" lang="en-US" altLang="ja-JP" dirty="0"/>
              <a:t>Data quality frameworks provide structured approaches to assess the quality of RWD.32-34 The recent European Medicines Agency framework </a:t>
            </a:r>
            <a:r>
              <a:rPr kumimoji="1" lang="en-US" altLang="ja-JP" dirty="0" err="1"/>
              <a:t>emphasises</a:t>
            </a:r>
            <a:r>
              <a:rPr kumimoji="1" lang="en-US" altLang="ja-JP" dirty="0"/>
              <a:t> several key dimensions of data quality that are crucial for evaluating the reliability and usability of RWD including reliability, extensiveness, coherence, timeliness, and relevance</a:t>
            </a:r>
          </a:p>
          <a:p>
            <a:endParaRPr kumimoji="1" lang="ja-JP" altLang="en-US" dirty="0"/>
          </a:p>
        </p:txBody>
      </p:sp>
      <p:sp>
        <p:nvSpPr>
          <p:cNvPr id="4" name="スライド番号プレースホルダー 3"/>
          <p:cNvSpPr>
            <a:spLocks noGrp="1"/>
          </p:cNvSpPr>
          <p:nvPr>
            <p:ph type="sldNum" sz="quarter" idx="5"/>
          </p:nvPr>
        </p:nvSpPr>
        <p:spPr/>
        <p:txBody>
          <a:bodyPr/>
          <a:lstStyle/>
          <a:p>
            <a:fld id="{EA76316E-5AD4-6F46-8C35-45A25CDE00EB}" type="slidenum">
              <a:rPr lang="fr-FR" smtClean="0"/>
              <a:t>31</a:t>
            </a:fld>
            <a:endParaRPr lang="fr-FR"/>
          </a:p>
        </p:txBody>
      </p:sp>
    </p:spTree>
    <p:extLst>
      <p:ext uri="{BB962C8B-B14F-4D97-AF65-F5344CB8AC3E}">
        <p14:creationId xmlns:p14="http://schemas.microsoft.com/office/powerpoint/2010/main" val="359549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08257-835F-C3B6-C864-58EF225A3A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E552CA-8FDA-7EE2-8A1C-B99522A97B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A316CB-4D9B-5EA1-84B8-22741EBB5C12}"/>
              </a:ext>
            </a:extLst>
          </p:cNvPr>
          <p:cNvSpPr>
            <a:spLocks noGrp="1"/>
          </p:cNvSpPr>
          <p:nvPr>
            <p:ph type="body" idx="1"/>
          </p:nvPr>
        </p:nvSpPr>
        <p:spPr/>
        <p:txBody>
          <a:bodyPr/>
          <a:lstStyle/>
          <a:p>
            <a:r>
              <a:rPr kumimoji="1" lang="en-US" altLang="ja-JP" sz="1800" dirty="0"/>
              <a:t>A single database may not be sufficient for a given research question, and multiple databases may be needed. If so, the principles of scientific considerations of fitness-for-purpose apply to each database.  When multiple data sources are used, proper work processes for data ingestion and </a:t>
            </a:r>
            <a:r>
              <a:rPr kumimoji="1" lang="en-US" altLang="ja-JP" sz="1800" dirty="0" err="1"/>
              <a:t>harmonisation</a:t>
            </a:r>
            <a:r>
              <a:rPr kumimoji="1" lang="en-US" altLang="ja-JP" sz="1800" dirty="0"/>
              <a:t> of datasets into a common data model are extremely important. If data linkage is needed, the right data elements for patient linking must be present. </a:t>
            </a:r>
            <a:endParaRPr kumimoji="1" lang="ja-JP" altLang="en-US" sz="1800" dirty="0"/>
          </a:p>
          <a:p>
            <a:endParaRPr kumimoji="1" lang="en-US" altLang="ja-JP" sz="1800" b="0" i="0" u="none" strike="noStrike" baseline="0" dirty="0">
              <a:solidFill>
                <a:srgbClr val="393837"/>
              </a:solidFill>
              <a:latin typeface="News Gothic Std"/>
            </a:endParaRPr>
          </a:p>
          <a:p>
            <a:r>
              <a:rPr kumimoji="1" lang="en-US" altLang="ja-JP" sz="1800" b="0" i="0" u="none" strike="noStrike" baseline="0" dirty="0">
                <a:solidFill>
                  <a:srgbClr val="393837"/>
                </a:solidFill>
                <a:latin typeface="News Gothic Std"/>
              </a:rPr>
              <a:t>Case studies can be found at the end of the report as Appendix 1. in the text case studies are referred such as “Refer to case study B and case study C for the examples”, and by clicking the underlined “case study” the report directs you to the site.</a:t>
            </a:r>
          </a:p>
          <a:p>
            <a:endParaRPr kumimoji="1" lang="en-US" altLang="ja-JP" sz="1800" b="0" i="0" u="none" strike="noStrike" baseline="0" dirty="0">
              <a:solidFill>
                <a:srgbClr val="393837"/>
              </a:solidFill>
              <a:latin typeface="News Gothic Std"/>
            </a:endParaRPr>
          </a:p>
          <a:p>
            <a:endParaRPr kumimoji="1" lang="ja-JP" altLang="en-US" dirty="0"/>
          </a:p>
        </p:txBody>
      </p:sp>
      <p:sp>
        <p:nvSpPr>
          <p:cNvPr id="4" name="スライド番号プレースホルダー 3">
            <a:extLst>
              <a:ext uri="{FF2B5EF4-FFF2-40B4-BE49-F238E27FC236}">
                <a16:creationId xmlns:a16="http://schemas.microsoft.com/office/drawing/2014/main" id="{3A9EA086-50D2-90E6-613B-44591A78DE00}"/>
              </a:ext>
            </a:extLst>
          </p:cNvPr>
          <p:cNvSpPr>
            <a:spLocks noGrp="1"/>
          </p:cNvSpPr>
          <p:nvPr>
            <p:ph type="sldNum" sz="quarter" idx="5"/>
          </p:nvPr>
        </p:nvSpPr>
        <p:spPr/>
        <p:txBody>
          <a:bodyPr/>
          <a:lstStyle/>
          <a:p>
            <a:fld id="{EA76316E-5AD4-6F46-8C35-45A25CDE00EB}" type="slidenum">
              <a:rPr lang="fr-FR" smtClean="0"/>
              <a:t>32</a:t>
            </a:fld>
            <a:endParaRPr lang="fr-FR"/>
          </a:p>
        </p:txBody>
      </p:sp>
    </p:spTree>
    <p:extLst>
      <p:ext uri="{BB962C8B-B14F-4D97-AF65-F5344CB8AC3E}">
        <p14:creationId xmlns:p14="http://schemas.microsoft.com/office/powerpoint/2010/main" val="413014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C4314-43B9-1765-CEE8-D97E63B14B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EBA894-677C-CD93-E3DF-CA4FDF0C99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3FDEE1-4053-F268-01BE-0651A4AB90B2}"/>
              </a:ext>
            </a:extLst>
          </p:cNvPr>
          <p:cNvSpPr>
            <a:spLocks noGrp="1"/>
          </p:cNvSpPr>
          <p:nvPr>
            <p:ph type="body" idx="1"/>
          </p:nvPr>
        </p:nvSpPr>
        <p:spPr/>
        <p:txBody>
          <a:bodyPr/>
          <a:lstStyle/>
          <a:p>
            <a:r>
              <a:rPr kumimoji="1" lang="en-US" altLang="ja-JP" dirty="0"/>
              <a:t>The successful implementation of a real-world study hinges on identifying the population that would most benefit from a given therapy or intervention. This is often achieved by anchoring the start of follow-up on an event that can affect subsequent treatment decisions, as one would do when designing a RCT. This can take the form of a new diagnosis, a laboratory value (e.g. an elevated glycosylated </a:t>
            </a:r>
            <a:r>
              <a:rPr kumimoji="1" lang="en-US" altLang="ja-JP" dirty="0" err="1"/>
              <a:t>haemoglobin</a:t>
            </a:r>
            <a:r>
              <a:rPr kumimoji="1" lang="en-US" altLang="ja-JP" dirty="0"/>
              <a:t> in type 2 diabetes), an intervention (e.g. surgical procedure), or a prescription for a new medicine. It is critical as it establishes the temporality between potential confounders, the exposure, and the outcome.</a:t>
            </a:r>
          </a:p>
          <a:p>
            <a:endParaRPr kumimoji="1" lang="en-US" altLang="ja-JP" dirty="0"/>
          </a:p>
          <a:p>
            <a:r>
              <a:rPr kumimoji="1" lang="en-US" altLang="ja-JP" dirty="0"/>
              <a:t>Constructs such as race and ethnicity merit additional care in the design and analysis of studies to generate RWE. As best practices are evolving in this area,  researchers are advised to seek up-to-date expert guidance on measurement, analysis and reporting of race or ethnicity. </a:t>
            </a:r>
          </a:p>
          <a:p>
            <a:endParaRPr kumimoji="1" lang="en-US" altLang="ja-JP" dirty="0"/>
          </a:p>
          <a:p>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Historical controls differ from the contemporaneous controls in terms of timing for cohort entry. To account for any potential temporal changes in disease treatment or outcomes</a:t>
            </a:r>
            <a:r>
              <a:rPr lang="en-GB" altLang="ja-JP" sz="1800" dirty="0">
                <a:effectLst/>
                <a:latin typeface="Cambria" panose="02040503050406030204" pitchFamily="18" charset="0"/>
                <a:ea typeface="ＭＳ 明朝" panose="02020609040205080304" pitchFamily="17" charset="-128"/>
                <a:cs typeface="Cambria" panose="02040503050406030204" pitchFamily="18" charset="0"/>
              </a:rPr>
              <a:t>, </a:t>
            </a:r>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contemporaneous control cohorts are preferable to historical controls. </a:t>
            </a:r>
            <a:r>
              <a:rPr lang="en-US" altLang="ja-JP" sz="1800" dirty="0" err="1">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Cstudy</a:t>
            </a:r>
            <a:r>
              <a:rPr lang="en-US"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 A is an example to </a:t>
            </a:r>
            <a:r>
              <a:rPr lang="en-US" altLang="ja-JP" sz="1800" dirty="0" err="1">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utilise</a:t>
            </a:r>
            <a:r>
              <a:rPr lang="en-US"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 of natural history of disease data as external controls in comparison to single arm trial data.</a:t>
            </a:r>
            <a:endParaRPr kumimoji="1" lang="ja-JP" altLang="en-US" dirty="0"/>
          </a:p>
        </p:txBody>
      </p:sp>
      <p:sp>
        <p:nvSpPr>
          <p:cNvPr id="4" name="スライド番号プレースホルダー 3">
            <a:extLst>
              <a:ext uri="{FF2B5EF4-FFF2-40B4-BE49-F238E27FC236}">
                <a16:creationId xmlns:a16="http://schemas.microsoft.com/office/drawing/2014/main" id="{34C6F935-FE84-E4F3-9EA3-ABD763F12E8E}"/>
              </a:ext>
            </a:extLst>
          </p:cNvPr>
          <p:cNvSpPr>
            <a:spLocks noGrp="1"/>
          </p:cNvSpPr>
          <p:nvPr>
            <p:ph type="sldNum" sz="quarter" idx="5"/>
          </p:nvPr>
        </p:nvSpPr>
        <p:spPr/>
        <p:txBody>
          <a:bodyPr/>
          <a:lstStyle/>
          <a:p>
            <a:fld id="{EA76316E-5AD4-6F46-8C35-45A25CDE00EB}" type="slidenum">
              <a:rPr lang="fr-FR" smtClean="0"/>
              <a:t>33</a:t>
            </a:fld>
            <a:endParaRPr lang="fr-FR"/>
          </a:p>
        </p:txBody>
      </p:sp>
    </p:spTree>
    <p:extLst>
      <p:ext uri="{BB962C8B-B14F-4D97-AF65-F5344CB8AC3E}">
        <p14:creationId xmlns:p14="http://schemas.microsoft.com/office/powerpoint/2010/main" val="114229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9BE3-CC5F-B6CD-7602-18B020D7FC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D34D2F-F9C8-835D-27C7-0517BC85CE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588CCC-C8D1-952C-1950-3795EC8CC1AA}"/>
              </a:ext>
            </a:extLst>
          </p:cNvPr>
          <p:cNvSpPr>
            <a:spLocks noGrp="1"/>
          </p:cNvSpPr>
          <p:nvPr>
            <p:ph type="body" idx="1"/>
          </p:nvPr>
        </p:nvSpPr>
        <p:spPr/>
        <p:txBody>
          <a:bodyPr/>
          <a:lstStyle/>
          <a:p>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Outcome definitions of RWD studies refer to the specific endpoints or measures that are used to evaluate the effectiveness or safety of a particular intervention or exposure in the study population. </a:t>
            </a:r>
          </a:p>
          <a:p>
            <a:r>
              <a:rPr kumimoji="1" lang="en-US" altLang="ja-JP" dirty="0"/>
              <a:t>Clinical outcomes are </a:t>
            </a:r>
            <a:r>
              <a:rPr lang="en-US" altLang="ja-JP" sz="1800" b="0" i="0" u="none" strike="noStrike" baseline="0" dirty="0">
                <a:solidFill>
                  <a:srgbClr val="393837"/>
                </a:solidFill>
                <a:latin typeface="News Gothic Std"/>
              </a:rPr>
              <a:t>the most common category of outcome to be considered in RWD studies and are often related to specific diseases or conditions. </a:t>
            </a:r>
          </a:p>
          <a:p>
            <a:r>
              <a:rPr lang="en-US" altLang="ja-JP" sz="1800" b="0" i="0" u="none" strike="noStrike" baseline="0" dirty="0">
                <a:solidFill>
                  <a:srgbClr val="393837"/>
                </a:solidFill>
                <a:latin typeface="News Gothic Std"/>
              </a:rPr>
              <a:t>One needs to be cautious when defining outcomes for RWD studies, as clinical outcomes such as overall mortality defined as death from any cause may be more reliably recorded than outcome measures that are more subject to interpretation by individual HCPs such as depression or pain. Instruments such as diagnostic criteria, response criteria, and criteria for adverse events have been</a:t>
            </a:r>
          </a:p>
          <a:p>
            <a:r>
              <a:rPr lang="en-US" altLang="ja-JP" sz="1800" b="0" i="0" u="none" strike="noStrike" baseline="0" dirty="0">
                <a:solidFill>
                  <a:srgbClr val="393837"/>
                </a:solidFill>
                <a:latin typeface="News Gothic Std"/>
              </a:rPr>
              <a:t>developed to help </a:t>
            </a:r>
            <a:r>
              <a:rPr lang="en-US" altLang="ja-JP" sz="1800" b="0" i="0" u="none" strike="noStrike" baseline="0" dirty="0" err="1">
                <a:solidFill>
                  <a:srgbClr val="393837"/>
                </a:solidFill>
                <a:latin typeface="News Gothic Std"/>
              </a:rPr>
              <a:t>standardise</a:t>
            </a:r>
            <a:r>
              <a:rPr lang="en-US" altLang="ja-JP" sz="1800" b="0" i="0" u="none" strike="noStrike" baseline="0" dirty="0">
                <a:solidFill>
                  <a:srgbClr val="393837"/>
                </a:solidFill>
                <a:latin typeface="News Gothic Std"/>
              </a:rPr>
              <a:t> the assessment of some conditions primarily used in clinical trials.</a:t>
            </a:r>
          </a:p>
          <a:p>
            <a:r>
              <a:rPr kumimoji="1" lang="en-US" altLang="ja-JP" dirty="0"/>
              <a:t>Composite endpoints, with two or more component endpoints, are often used when the individual events included in the score are rare, and/or when it makes biological and clinical sense to group them. A recent RWD study using EHR emulating a </a:t>
            </a:r>
            <a:r>
              <a:rPr kumimoji="1" lang="en-US" altLang="ja-JP" dirty="0" err="1"/>
              <a:t>randomised</a:t>
            </a:r>
            <a:r>
              <a:rPr kumimoji="1" lang="en-US" altLang="ja-JP" dirty="0"/>
              <a:t> target trial to assess</a:t>
            </a:r>
          </a:p>
          <a:p>
            <a:r>
              <a:rPr kumimoji="1" lang="en-US" altLang="ja-JP" dirty="0"/>
              <a:t>effectiveness of anti-diabetic medicines on preventing major cardiovascular events in patients</a:t>
            </a:r>
          </a:p>
          <a:p>
            <a:r>
              <a:rPr kumimoji="1" lang="en-US" altLang="ja-JP" dirty="0"/>
              <a:t>with diabetes used a composite endpoint of stroke, myocardial infarction, and all-cause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RWD collected according to specific definitions such as patient registries </a:t>
            </a:r>
            <a:r>
              <a:rPr lang="en-US" altLang="ja-JP" sz="1800" b="0" i="0" u="none" strike="noStrike" baseline="0" dirty="0">
                <a:solidFill>
                  <a:srgbClr val="393837"/>
                </a:solidFill>
                <a:latin typeface="News Gothic Std"/>
              </a:rPr>
              <a:t>can be an advantage when planning a RWD study. Refer to case study G for post-</a:t>
            </a:r>
            <a:r>
              <a:rPr lang="en-US" altLang="ja-JP" sz="1800" b="0" i="0" u="none" strike="noStrike" baseline="0" dirty="0" err="1">
                <a:solidFill>
                  <a:srgbClr val="393837"/>
                </a:solidFill>
                <a:latin typeface="News Gothic Std"/>
              </a:rPr>
              <a:t>authorisation</a:t>
            </a:r>
            <a:r>
              <a:rPr lang="en-US" altLang="ja-JP" sz="1800" b="0" i="0" u="none" strike="noStrike" baseline="0" dirty="0">
                <a:solidFill>
                  <a:srgbClr val="393837"/>
                </a:solidFill>
                <a:latin typeface="News Gothic Std"/>
              </a:rPr>
              <a:t> safety studies by using patient registry data with internationally </a:t>
            </a:r>
            <a:r>
              <a:rPr lang="en-US" altLang="ja-JP" sz="1800" b="0" i="0" u="none" strike="noStrike" baseline="0" dirty="0" err="1">
                <a:solidFill>
                  <a:srgbClr val="393837"/>
                </a:solidFill>
                <a:latin typeface="News Gothic Std"/>
              </a:rPr>
              <a:t>harmonised</a:t>
            </a:r>
            <a:r>
              <a:rPr lang="en-US" altLang="ja-JP" sz="1800" b="0" i="0" u="none" strike="noStrike" baseline="0" dirty="0">
                <a:solidFill>
                  <a:srgbClr val="393837"/>
                </a:solidFill>
                <a:latin typeface="News Gothic Std"/>
              </a:rPr>
              <a:t> survey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0" i="0" u="none" strike="noStrike" baseline="0" dirty="0">
              <a:solidFill>
                <a:srgbClr val="393837"/>
              </a:solidFill>
              <a:latin typeface="News Gothic Std"/>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A PRO is a measurement of any aspect of a patient’s health status that comes directly from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patient without the interpretation of the patient’s responses by a physician or anyone else. Examples of PROs include health-related quality of life (</a:t>
            </a:r>
            <a:r>
              <a:rPr lang="en-US" altLang="ja-JP" sz="1200" dirty="0" err="1">
                <a:latin typeface="Arial" panose="020B0604020202020204" pitchFamily="34" charset="0"/>
                <a:cs typeface="Arial" panose="020B0604020202020204" pitchFamily="34" charset="0"/>
              </a:rPr>
              <a:t>HRQoL</a:t>
            </a:r>
            <a:r>
              <a:rPr lang="en-US" altLang="ja-JP" sz="1200" dirty="0">
                <a:latin typeface="Arial" panose="020B0604020202020204" pitchFamily="34" charset="0"/>
                <a:cs typeface="Arial" panose="020B0604020202020204" pitchFamily="34" charset="0"/>
              </a:rPr>
              <a:t>), functional status, pain scores, satisfaction with treatment, and symptom burden. Many PRO questionnaires, including </a:t>
            </a:r>
            <a:r>
              <a:rPr lang="en-US" altLang="ja-JP" sz="1200" dirty="0" err="1">
                <a:latin typeface="Arial" panose="020B0604020202020204" pitchFamily="34" charset="0"/>
                <a:cs typeface="Arial" panose="020B0604020202020204" pitchFamily="34" charset="0"/>
              </a:rPr>
              <a:t>diasese</a:t>
            </a:r>
            <a:r>
              <a:rPr lang="en-US" altLang="ja-JP" sz="1200" dirty="0">
                <a:latin typeface="Arial" panose="020B0604020202020204" pitchFamily="34" charset="0"/>
                <a:cs typeface="Arial" panose="020B0604020202020204" pitchFamily="34" charset="0"/>
              </a:rPr>
              <a:t>- or population-specific questionnaires have been developed and validated. Whenever possible, researchers should use PRO instruments that have been validated in the same kinds of people in whom the PRO will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Surrogate outcomes are used as substitutes for clinical outcomes and are thought to predict clinical outcomes. Examples of surrogate outcomes include biomarkers, imaging findings, or laboratory tests considered to be associated with a particular disease or condition. Surrogate endpoints may be used to reduce the follow-up period required to obtain results, thus are more commonly used in clinical trials than in 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cs typeface="Arial" panose="020B0604020202020204" pitchFamily="34" charset="0"/>
              </a:rPr>
              <a:t>three cost components include direct costs related to health resource use, indirect costs related to productivity loss, and sometimes intangible costs (costs related to pain and suffering). The primary outcome of a cost-utility analysis is usually the cost per quality-adjusted life year (QALY), or incremental cost-effectiveness ratio (ICER).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ial" panose="020B0604020202020204" pitchFamily="34" charset="0"/>
              <a:cs typeface="Arial" panose="020B0604020202020204" pitchFamily="34" charset="0"/>
            </a:endParaRPr>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AFDC5CE-C4DB-4FA8-7CB9-DEFD4FFC5E14}"/>
              </a:ext>
            </a:extLst>
          </p:cNvPr>
          <p:cNvSpPr>
            <a:spLocks noGrp="1"/>
          </p:cNvSpPr>
          <p:nvPr>
            <p:ph type="sldNum" sz="quarter" idx="5"/>
          </p:nvPr>
        </p:nvSpPr>
        <p:spPr/>
        <p:txBody>
          <a:bodyPr/>
          <a:lstStyle/>
          <a:p>
            <a:fld id="{EA76316E-5AD4-6F46-8C35-45A25CDE00EB}" type="slidenum">
              <a:rPr lang="fr-FR" smtClean="0"/>
              <a:t>34</a:t>
            </a:fld>
            <a:endParaRPr lang="fr-FR"/>
          </a:p>
        </p:txBody>
      </p:sp>
    </p:spTree>
    <p:extLst>
      <p:ext uri="{BB962C8B-B14F-4D97-AF65-F5344CB8AC3E}">
        <p14:creationId xmlns:p14="http://schemas.microsoft.com/office/powerpoint/2010/main" val="93673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76316E-5AD4-6F46-8C35-45A25CDE00EB}" type="slidenum">
              <a:rPr lang="fr-FR" smtClean="0"/>
              <a:t>8</a:t>
            </a:fld>
            <a:endParaRPr lang="fr-FR"/>
          </a:p>
        </p:txBody>
      </p:sp>
    </p:spTree>
    <p:extLst>
      <p:ext uri="{BB962C8B-B14F-4D97-AF65-F5344CB8AC3E}">
        <p14:creationId xmlns:p14="http://schemas.microsoft.com/office/powerpoint/2010/main" val="3405402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22756-23F7-2C02-0AC5-7A6A95F908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E6845A-08D4-FB5B-7C9E-AA3B44B9CE4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C93369-D0DC-C77B-BDD5-6169DB733D90}"/>
              </a:ext>
            </a:extLst>
          </p:cNvPr>
          <p:cNvSpPr>
            <a:spLocks noGrp="1"/>
          </p:cNvSpPr>
          <p:nvPr>
            <p:ph type="body" idx="1"/>
          </p:nvPr>
        </p:nvSpPr>
        <p:spPr/>
        <p:txBody>
          <a:bodyPr/>
          <a:lstStyle/>
          <a:p>
            <a:r>
              <a:rPr kumimoji="1" lang="en-US" altLang="ja-JP" dirty="0"/>
              <a:t>Confounding is one of the biggest challenges in working with RWD and plays an even more significant role when comparing treatment effectiveness with safety. </a:t>
            </a:r>
          </a:p>
          <a:p>
            <a:r>
              <a:rPr lang="en-US" altLang="ja-JP" sz="1800" dirty="0">
                <a:latin typeface="Arial" panose="020B0604020202020204" pitchFamily="34" charset="0"/>
                <a:cs typeface="Arial" panose="020B0604020202020204" pitchFamily="34" charset="0"/>
              </a:rPr>
              <a:t>Confounding is present when the true association between exposure and the outcome is distorted by a third variable: the confounder.</a:t>
            </a:r>
          </a:p>
          <a:p>
            <a:r>
              <a:rPr lang="en-US" altLang="ja-JP" sz="1800" dirty="0">
                <a:latin typeface="Arial" panose="020B0604020202020204" pitchFamily="34" charset="0"/>
                <a:cs typeface="Arial" panose="020B0604020202020204" pitchFamily="34" charset="0"/>
              </a:rPr>
              <a:t>A confounder can be defined as </a:t>
            </a:r>
          </a:p>
          <a:p>
            <a:pPr lvl="1"/>
            <a:r>
              <a:rPr lang="en-US" altLang="ja-JP" sz="1600" dirty="0">
                <a:latin typeface="Arial" panose="020B0604020202020204" pitchFamily="34" charset="0"/>
                <a:cs typeface="Arial" panose="020B0604020202020204" pitchFamily="34" charset="0"/>
              </a:rPr>
              <a:t>A variable for which control by design or analytical adjustment is required to obtain unbiased estimates of the effect of an exposure on the outcome under study.</a:t>
            </a:r>
          </a:p>
          <a:p>
            <a:r>
              <a:rPr lang="en-US" altLang="ja-JP" sz="1800" dirty="0">
                <a:latin typeface="Arial" panose="020B0604020202020204" pitchFamily="34" charset="0"/>
                <a:cs typeface="Arial" panose="020B0604020202020204" pitchFamily="34" charset="0"/>
              </a:rPr>
              <a:t>Confounding factors, if not controlled, may result in:</a:t>
            </a:r>
          </a:p>
          <a:p>
            <a:pPr lvl="1"/>
            <a:r>
              <a:rPr lang="en-US" altLang="ja-JP" sz="1600" dirty="0">
                <a:latin typeface="Arial" panose="020B0604020202020204" pitchFamily="34" charset="0"/>
                <a:cs typeface="Arial" panose="020B0604020202020204" pitchFamily="34" charset="0"/>
              </a:rPr>
              <a:t>An observed association when no real association exists</a:t>
            </a:r>
          </a:p>
          <a:p>
            <a:pPr lvl="1"/>
            <a:r>
              <a:rPr lang="en-US" altLang="ja-JP" sz="1600" dirty="0">
                <a:latin typeface="Arial" panose="020B0604020202020204" pitchFamily="34" charset="0"/>
                <a:cs typeface="Arial" panose="020B0604020202020204" pitchFamily="34" charset="0"/>
              </a:rPr>
              <a:t>No observed association when a true association does exist</a:t>
            </a:r>
          </a:p>
          <a:p>
            <a:pPr lvl="1"/>
            <a:r>
              <a:rPr lang="en-US" altLang="ja-JP" sz="1600" dirty="0">
                <a:latin typeface="Arial" panose="020B0604020202020204" pitchFamily="34" charset="0"/>
                <a:cs typeface="Arial" panose="020B0604020202020204" pitchFamily="34" charset="0"/>
              </a:rPr>
              <a:t>An underestimate of the association </a:t>
            </a:r>
          </a:p>
          <a:p>
            <a:pPr lvl="1"/>
            <a:r>
              <a:rPr lang="en-US" altLang="ja-JP" sz="1600" dirty="0">
                <a:latin typeface="Arial" panose="020B0604020202020204" pitchFamily="34" charset="0"/>
                <a:cs typeface="Arial" panose="020B0604020202020204" pitchFamily="34" charset="0"/>
              </a:rPr>
              <a:t>An overestimate of the association</a:t>
            </a:r>
          </a:p>
          <a:p>
            <a:pPr lvl="1"/>
            <a:endParaRPr lang="en-US" altLang="ja-JP" sz="1600" dirty="0">
              <a:latin typeface="Arial" panose="020B0604020202020204" pitchFamily="34" charset="0"/>
              <a:cs typeface="Arial" panose="020B0604020202020204" pitchFamily="34" charset="0"/>
            </a:endParaRPr>
          </a:p>
          <a:p>
            <a:pPr lvl="1"/>
            <a:r>
              <a:rPr lang="en-US" altLang="ja-JP" sz="1600" dirty="0">
                <a:latin typeface="Arial" panose="020B0604020202020204" pitchFamily="34" charset="0"/>
                <a:cs typeface="Arial" panose="020B0604020202020204" pitchFamily="34" charset="0"/>
              </a:rPr>
              <a:t>Confounding by indication</a:t>
            </a:r>
          </a:p>
          <a:p>
            <a:pPr lvl="1"/>
            <a:r>
              <a:rPr lang="en-US" altLang="ja-JP" sz="1600" dirty="0">
                <a:latin typeface="Arial" panose="020B0604020202020204" pitchFamily="34" charset="0"/>
                <a:cs typeface="Arial" panose="020B0604020202020204" pitchFamily="34" charset="0"/>
              </a:rPr>
              <a:t>Confounding by indication occurs when the choice for treatment depends on (known or unrelated) patient characteristics that are associated with the outcome being studied, such as severity of disease. </a:t>
            </a:r>
          </a:p>
          <a:p>
            <a:pPr lvl="1"/>
            <a:r>
              <a:rPr lang="en-US" altLang="ja-JP" sz="1600" dirty="0">
                <a:latin typeface="Arial" panose="020B0604020202020204" pitchFamily="34" charset="0"/>
                <a:cs typeface="Arial" panose="020B0604020202020204" pitchFamily="34" charset="0"/>
              </a:rPr>
              <a:t>Time dependent confounding</a:t>
            </a:r>
          </a:p>
          <a:p>
            <a:pPr lvl="1"/>
            <a:r>
              <a:rPr lang="en-US" altLang="ja-JP" sz="1600" dirty="0">
                <a:latin typeface="Arial" panose="020B0604020202020204" pitchFamily="34" charset="0"/>
                <a:cs typeface="Arial" panose="020B0604020202020204" pitchFamily="34" charset="0"/>
              </a:rPr>
              <a:t>Time-dependent confounding refers to confounders that change over time. In contrast to RCTs where researchers can actively </a:t>
            </a:r>
            <a:r>
              <a:rPr lang="en-US" altLang="ja-JP" sz="1600" dirty="0" err="1">
                <a:latin typeface="Arial" panose="020B0604020202020204" pitchFamily="34" charset="0"/>
                <a:cs typeface="Arial" panose="020B0604020202020204" pitchFamily="34" charset="0"/>
              </a:rPr>
              <a:t>minimise</a:t>
            </a:r>
            <a:r>
              <a:rPr lang="en-US" altLang="ja-JP" sz="1600" dirty="0">
                <a:latin typeface="Arial" panose="020B0604020202020204" pitchFamily="34" charset="0"/>
                <a:cs typeface="Arial" panose="020B0604020202020204" pitchFamily="34" charset="0"/>
              </a:rPr>
              <a:t> treatment non-adherence, loss-to-follow-up, and some intercurrent events, RWD studies are much more likely to face these challenges.</a:t>
            </a:r>
          </a:p>
          <a:p>
            <a:pPr lvl="1"/>
            <a:endParaRPr lang="en-US" altLang="ja-JP" sz="1600" dirty="0">
              <a:latin typeface="Arial" panose="020B0604020202020204" pitchFamily="34" charset="0"/>
              <a:cs typeface="Arial" panose="020B0604020202020204" pitchFamily="34" charset="0"/>
            </a:endParaRPr>
          </a:p>
          <a:p>
            <a:pPr lvl="1"/>
            <a:r>
              <a:rPr lang="en-US" altLang="ja-JP" sz="1600" dirty="0">
                <a:latin typeface="Arial" panose="020B0604020202020204" pitchFamily="34" charset="0"/>
                <a:cs typeface="Arial" panose="020B0604020202020204" pitchFamily="34" charset="0"/>
              </a:rPr>
              <a:t>When using RWD, assessment of systematic error (bias) is critical for a study aimed at evaluating a medicinal product's treatment effect. The role of bias in epidemiology and pharmacoepidemiology has been described in many guidelines and reference works.</a:t>
            </a:r>
          </a:p>
          <a:p>
            <a:pPr lvl="1"/>
            <a:endParaRPr lang="en-US" altLang="ja-JP" sz="1600" dirty="0">
              <a:latin typeface="Arial" panose="020B0604020202020204" pitchFamily="34" charset="0"/>
              <a:cs typeface="Arial" panose="020B0604020202020204" pitchFamily="34"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892E05F9-32A3-814D-5828-40B7668D3E75}"/>
              </a:ext>
            </a:extLst>
          </p:cNvPr>
          <p:cNvSpPr>
            <a:spLocks noGrp="1"/>
          </p:cNvSpPr>
          <p:nvPr>
            <p:ph type="sldNum" sz="quarter" idx="5"/>
          </p:nvPr>
        </p:nvSpPr>
        <p:spPr/>
        <p:txBody>
          <a:bodyPr/>
          <a:lstStyle/>
          <a:p>
            <a:fld id="{EA76316E-5AD4-6F46-8C35-45A25CDE00EB}" type="slidenum">
              <a:rPr lang="fr-FR" smtClean="0"/>
              <a:t>35</a:t>
            </a:fld>
            <a:endParaRPr lang="fr-FR"/>
          </a:p>
        </p:txBody>
      </p:sp>
    </p:spTree>
    <p:extLst>
      <p:ext uri="{BB962C8B-B14F-4D97-AF65-F5344CB8AC3E}">
        <p14:creationId xmlns:p14="http://schemas.microsoft.com/office/powerpoint/2010/main" val="2804189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76D36-BBB9-0B69-5D1C-75C8B30E68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E41AAC-8D22-BA40-6E7D-80B116CF08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F6C103-0DFC-FE7A-7D70-68C9D8BC10E9}"/>
              </a:ext>
            </a:extLst>
          </p:cNvPr>
          <p:cNvSpPr>
            <a:spLocks noGrp="1"/>
          </p:cNvSpPr>
          <p:nvPr>
            <p:ph type="body" idx="1"/>
          </p:nvPr>
        </p:nvSpPr>
        <p:spPr/>
        <p:txBody>
          <a:bodyPr/>
          <a:lstStyle/>
          <a:p>
            <a:r>
              <a:rPr kumimoji="1" lang="en-US" altLang="ja-JP" dirty="0"/>
              <a:t>RWD can be used in traditional RCT</a:t>
            </a:r>
          </a:p>
          <a:p>
            <a:r>
              <a:rPr kumimoji="1" lang="en-US" altLang="ja-JP" dirty="0"/>
              <a:t>RWD use in RCT planning include RWD used to assess enrollment criteria and trial feasibility, and RWD used to support selection</a:t>
            </a:r>
          </a:p>
          <a:p>
            <a:r>
              <a:rPr kumimoji="1" lang="en-US" altLang="ja-JP" dirty="0"/>
              <a:t>of trial sites</a:t>
            </a:r>
          </a:p>
          <a:p>
            <a:r>
              <a:rPr lang="en-US" altLang="ja-JP" sz="1200" dirty="0"/>
              <a:t>RWD elements outside of the trial infrastructure can be used to capture additional data. Examples include 	Routine EHRs, laboratory and pharmacy data.</a:t>
            </a:r>
          </a:p>
          <a:p>
            <a:endParaRPr lang="en-US" altLang="ja-JP" sz="1200" dirty="0"/>
          </a:p>
          <a:p>
            <a:r>
              <a:rPr lang="en-US" altLang="ja-JP" sz="1400" dirty="0"/>
              <a:t>Pragmatic </a:t>
            </a:r>
            <a:r>
              <a:rPr lang="en-US" altLang="ja-JP" sz="1400" dirty="0" err="1"/>
              <a:t>randomised</a:t>
            </a:r>
            <a:r>
              <a:rPr lang="en-US" altLang="ja-JP" sz="1400" dirty="0"/>
              <a:t> clinical trials are largely thought to answer important and relevant questions about the real-world effects of treatments in post-approval routine clinical practice settings.  They typically include a broader and more diverse study population of patients who are eligible to receive study interventions as part of routine clinical practice. Research participants are recruited from clinical practice settings. Primary and secondary outcomes could be collected from claims or EHRs, or collected through limited electronic case report forms</a:t>
            </a:r>
            <a:endParaRPr lang="fr-FR" altLang="ja-JP" sz="1400" dirty="0"/>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FC4ECE31-DA3C-835C-9547-22436861AB26}"/>
              </a:ext>
            </a:extLst>
          </p:cNvPr>
          <p:cNvSpPr>
            <a:spLocks noGrp="1"/>
          </p:cNvSpPr>
          <p:nvPr>
            <p:ph type="sldNum" sz="quarter" idx="5"/>
          </p:nvPr>
        </p:nvSpPr>
        <p:spPr/>
        <p:txBody>
          <a:bodyPr/>
          <a:lstStyle/>
          <a:p>
            <a:fld id="{EA76316E-5AD4-6F46-8C35-45A25CDE00EB}" type="slidenum">
              <a:rPr lang="fr-FR" smtClean="0"/>
              <a:t>36</a:t>
            </a:fld>
            <a:endParaRPr lang="fr-FR"/>
          </a:p>
        </p:txBody>
      </p:sp>
    </p:spTree>
    <p:extLst>
      <p:ext uri="{BB962C8B-B14F-4D97-AF65-F5344CB8AC3E}">
        <p14:creationId xmlns:p14="http://schemas.microsoft.com/office/powerpoint/2010/main" val="1538762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1799-41AF-F038-82E2-F1F1100BB7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2A718B-DB0E-6388-6B11-44CA640255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06DC07-8725-880E-61ED-D6F2EC60DE1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5589DB6-6826-0CDF-4561-95925840B087}"/>
              </a:ext>
            </a:extLst>
          </p:cNvPr>
          <p:cNvSpPr>
            <a:spLocks noGrp="1"/>
          </p:cNvSpPr>
          <p:nvPr>
            <p:ph type="sldNum" sz="quarter" idx="5"/>
          </p:nvPr>
        </p:nvSpPr>
        <p:spPr/>
        <p:txBody>
          <a:bodyPr/>
          <a:lstStyle/>
          <a:p>
            <a:fld id="{EA76316E-5AD4-6F46-8C35-45A25CDE00EB}" type="slidenum">
              <a:rPr lang="fr-FR" smtClean="0"/>
              <a:t>37</a:t>
            </a:fld>
            <a:endParaRPr lang="fr-FR"/>
          </a:p>
        </p:txBody>
      </p:sp>
    </p:spTree>
    <p:extLst>
      <p:ext uri="{BB962C8B-B14F-4D97-AF65-F5344CB8AC3E}">
        <p14:creationId xmlns:p14="http://schemas.microsoft.com/office/powerpoint/2010/main" val="761918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22E8B-199F-E22C-0B4E-A19F4AB989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211115-7F6D-406A-455A-8505249AD1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8199AA-7663-3582-AC48-0416C6A64330}"/>
              </a:ext>
            </a:extLst>
          </p:cNvPr>
          <p:cNvSpPr>
            <a:spLocks noGrp="1"/>
          </p:cNvSpPr>
          <p:nvPr>
            <p:ph type="body" idx="1"/>
          </p:nvPr>
        </p:nvSpPr>
        <p:spPr/>
        <p:txBody>
          <a:bodyPr/>
          <a:lstStyle/>
          <a:p>
            <a:r>
              <a:rPr lang="en-US" altLang="ja-JP" sz="1200" b="0" i="0" u="none" strike="noStrike" baseline="0" dirty="0">
                <a:solidFill>
                  <a:srgbClr val="393837"/>
                </a:solidFill>
                <a:latin typeface="News Gothic Std"/>
              </a:rPr>
              <a:t>Descriptive statistics are used to </a:t>
            </a:r>
            <a:r>
              <a:rPr lang="en-US" altLang="ja-JP" sz="1200" b="0" i="0" u="none" strike="noStrike" baseline="0" dirty="0" err="1">
                <a:solidFill>
                  <a:srgbClr val="393837"/>
                </a:solidFill>
                <a:latin typeface="News Gothic Std"/>
              </a:rPr>
              <a:t>summarise</a:t>
            </a:r>
            <a:r>
              <a:rPr lang="en-US" altLang="ja-JP" sz="1200" b="0" i="0" u="none" strike="noStrike" baseline="0" dirty="0">
                <a:solidFill>
                  <a:srgbClr val="393837"/>
                </a:solidFill>
                <a:latin typeface="News Gothic Std"/>
              </a:rPr>
              <a:t> and describe the basic features of the population, and can be used to assess imbalances between the study groups. Univariate or unadjusted analysis can be used to provide a preliminary assessment of which covariates are associated with exposure and/or study outcomes. Causal diagrams are also an important tool for identifying the role that covariates play given our understanding of the temporal and causal relationships among these measures, the exposure, and outcomes of interest. </a:t>
            </a:r>
          </a:p>
          <a:p>
            <a:endParaRPr lang="en-US" altLang="ja-JP" sz="1200" b="0" i="0" u="none" strike="noStrike" baseline="0" dirty="0">
              <a:solidFill>
                <a:srgbClr val="393837"/>
              </a:solidFill>
              <a:latin typeface="News Gothic Std"/>
            </a:endParaRPr>
          </a:p>
          <a:p>
            <a:r>
              <a:rPr lang="en-US" altLang="ja-JP" sz="1200" b="0" i="0" u="none" strike="noStrike" baseline="0" dirty="0">
                <a:solidFill>
                  <a:srgbClr val="393837"/>
                </a:solidFill>
                <a:latin typeface="News Gothic Std"/>
              </a:rPr>
              <a:t>Regression models are often used to estimate treatment effects adjusted or controlled for potential confounding variables. </a:t>
            </a:r>
            <a:r>
              <a:rPr lang="en-US" altLang="ja-JP" sz="1800" b="0" i="0" u="none" strike="noStrike" baseline="0" dirty="0">
                <a:solidFill>
                  <a:srgbClr val="393837"/>
                </a:solidFill>
                <a:latin typeface="News Gothic Std"/>
              </a:rPr>
              <a:t>Refer to </a:t>
            </a:r>
            <a:r>
              <a:rPr lang="en-US" altLang="ja-JP" sz="1800" b="0" i="0" u="sng" strike="noStrike" baseline="0" dirty="0">
                <a:solidFill>
                  <a:srgbClr val="393837"/>
                </a:solidFill>
                <a:latin typeface="News Gothic Std"/>
              </a:rPr>
              <a:t>case study E </a:t>
            </a:r>
            <a:r>
              <a:rPr lang="en-US" altLang="ja-JP" sz="1800" b="0" i="0" u="none" strike="noStrike" baseline="0" dirty="0">
                <a:solidFill>
                  <a:srgbClr val="393837"/>
                </a:solidFill>
                <a:latin typeface="News Gothic Std"/>
              </a:rPr>
              <a:t>for adjusted analysis by using Cox model.</a:t>
            </a:r>
            <a:endParaRPr lang="en-US" altLang="ja-JP" sz="1200" b="0" i="0" u="none" strike="noStrike" baseline="0" dirty="0">
              <a:solidFill>
                <a:srgbClr val="393837"/>
              </a:solidFill>
              <a:latin typeface="News Gothic Std"/>
            </a:endParaRPr>
          </a:p>
          <a:p>
            <a:r>
              <a:rPr lang="en-US" altLang="ja-JP" sz="1800" b="0" i="0" u="none" strike="noStrike" baseline="0" dirty="0">
                <a:solidFill>
                  <a:srgbClr val="393837"/>
                </a:solidFill>
                <a:latin typeface="News Gothic Std"/>
              </a:rPr>
              <a:t>Regression models are also often used in prognostic factor studies designed to determine patient, disease, and exposure/treatment characteristics, which influence clinical outcomes of the exposure/treatment.</a:t>
            </a:r>
            <a:endParaRPr lang="en-US" altLang="ja-JP" sz="1200" b="0" i="0" u="none" strike="noStrike" baseline="0" dirty="0">
              <a:solidFill>
                <a:srgbClr val="393837"/>
              </a:solidFill>
              <a:latin typeface="News Gothic Std"/>
            </a:endParaRPr>
          </a:p>
          <a:p>
            <a:endParaRPr kumimoji="1" lang="en-US" altLang="ja-JP" sz="1200" b="0" i="0" u="none" strike="noStrike" baseline="0" dirty="0">
              <a:solidFill>
                <a:srgbClr val="393837"/>
              </a:solidFill>
              <a:latin typeface="News Gothic Std"/>
            </a:endParaRPr>
          </a:p>
          <a:p>
            <a:r>
              <a:rPr kumimoji="1" lang="en-US" altLang="ja-JP" dirty="0"/>
              <a:t>A competing risk is an event that precludes the outcome of interest from occurring for that individual. Appropriate handling of competing risks is critical for the analysis plan.</a:t>
            </a:r>
          </a:p>
          <a:p>
            <a:endParaRPr kumimoji="1" lang="en-US" altLang="ja-JP" dirty="0"/>
          </a:p>
          <a:p>
            <a:r>
              <a:rPr lang="en-US" altLang="ja-JP" sz="1800" b="0" i="0" u="none" strike="noStrike" baseline="0" dirty="0">
                <a:solidFill>
                  <a:srgbClr val="393837"/>
                </a:solidFill>
                <a:latin typeface="News Gothic Std"/>
              </a:rPr>
              <a:t>Most of the variables discussed in the previous sections are known when observation of the participants begins, or at the time origin. These are time-fixed covariates. Time-dependent or time-varying covariates are those whose value may change after the participant enters the study. Examples include continuous variables such as white blood cell or neutrophil count after starting chemotherapy, or binary variables indicating whether the patient developed febrile neutropenia after starting therapy or whether the patient is discharged by a given time. Refer to </a:t>
            </a:r>
            <a:r>
              <a:rPr lang="en-US" altLang="ja-JP" sz="1800" b="0" i="0" u="sng" strike="noStrike" baseline="0" dirty="0">
                <a:solidFill>
                  <a:srgbClr val="393837"/>
                </a:solidFill>
                <a:latin typeface="News Gothic Std"/>
              </a:rPr>
              <a:t>case study D </a:t>
            </a:r>
            <a:r>
              <a:rPr lang="en-US" altLang="ja-JP" sz="1800" b="0" i="0" u="none" strike="noStrike" baseline="0" dirty="0">
                <a:solidFill>
                  <a:srgbClr val="393837"/>
                </a:solidFill>
                <a:latin typeface="News Gothic Std"/>
              </a:rPr>
              <a:t>for Cox regression models with time-varying variables for potential influencing factors to calculate hazard ratios for risk of cancer. </a:t>
            </a:r>
          </a:p>
          <a:p>
            <a:endParaRPr kumimoji="1" lang="en-US" altLang="ja-JP" sz="1800" b="0" i="0" u="none" strike="noStrike" baseline="0" dirty="0">
              <a:solidFill>
                <a:srgbClr val="393837"/>
              </a:solidFill>
              <a:latin typeface="News Gothic Std"/>
            </a:endParaRPr>
          </a:p>
          <a:p>
            <a:r>
              <a:rPr kumimoji="1" lang="en-US" altLang="ja-JP" dirty="0"/>
              <a:t>Incomplete data is a reality in all research but may be more extensive outside traditional randomized clinical trials. Missing data are defined as values that are not available and that would be meaningful for analysis if they were available. Recently, STRATOS (</a:t>
            </a:r>
            <a:r>
              <a:rPr kumimoji="1" lang="en-US" altLang="ja-JP" dirty="0" err="1"/>
              <a:t>STRengthening</a:t>
            </a:r>
            <a:r>
              <a:rPr kumimoji="1" lang="en-US" altLang="ja-JP" dirty="0"/>
              <a:t> Analytical Thinking for Observational Studies) initiative has published guidance framework for the treatment and reporting of missing data in OSs</a:t>
            </a:r>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D57B8A8B-8DD5-AD33-FE45-6A439B8880CA}"/>
              </a:ext>
            </a:extLst>
          </p:cNvPr>
          <p:cNvSpPr>
            <a:spLocks noGrp="1"/>
          </p:cNvSpPr>
          <p:nvPr>
            <p:ph type="sldNum" sz="quarter" idx="5"/>
          </p:nvPr>
        </p:nvSpPr>
        <p:spPr/>
        <p:txBody>
          <a:bodyPr/>
          <a:lstStyle/>
          <a:p>
            <a:fld id="{EA76316E-5AD4-6F46-8C35-45A25CDE00EB}" type="slidenum">
              <a:rPr lang="fr-FR" smtClean="0"/>
              <a:t>38</a:t>
            </a:fld>
            <a:endParaRPr lang="fr-FR"/>
          </a:p>
        </p:txBody>
      </p:sp>
    </p:spTree>
    <p:extLst>
      <p:ext uri="{BB962C8B-B14F-4D97-AF65-F5344CB8AC3E}">
        <p14:creationId xmlns:p14="http://schemas.microsoft.com/office/powerpoint/2010/main" val="3299316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C3ED8-FF9C-04E5-AD9D-6AAFD0ACEC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AB41C8-C0FF-A807-F66D-F781C69D57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F0B057-FAAB-369A-35CE-8DC8E04677DD}"/>
              </a:ext>
            </a:extLst>
          </p:cNvPr>
          <p:cNvSpPr>
            <a:spLocks noGrp="1"/>
          </p:cNvSpPr>
          <p:nvPr>
            <p:ph type="body" idx="1"/>
          </p:nvPr>
        </p:nvSpPr>
        <p:spPr/>
        <p:txBody>
          <a:bodyPr/>
          <a:lstStyle/>
          <a:p>
            <a:r>
              <a:rPr lang="en-US" altLang="ja-JP" sz="1800" b="0" i="0" u="none" strike="noStrike" baseline="0" dirty="0">
                <a:solidFill>
                  <a:srgbClr val="393837"/>
                </a:solidFill>
                <a:latin typeface="News Gothic Std"/>
              </a:rPr>
              <a:t>The use of the propensity score for matching to control for confounding was proposed by Rosenbaum and Rubin. It is typically calculated by fitting a logistic regression model that predicts the probability of treatment assignment based on the covariates. Propensity scores can be used in sub-classification or stratification, matching, and weighting, and further adjusted using regression adjustment.</a:t>
            </a:r>
          </a:p>
          <a:p>
            <a:endParaRPr kumimoji="1" lang="en-US" altLang="ja-JP" sz="1800" b="0" i="0" u="none" strike="noStrike" baseline="0" dirty="0">
              <a:solidFill>
                <a:srgbClr val="393837"/>
              </a:solidFill>
              <a:latin typeface="News Gothic Std"/>
            </a:endParaRPr>
          </a:p>
          <a:p>
            <a:r>
              <a:rPr lang="en-US" altLang="ja-JP" sz="1800" b="0" i="0" u="none" strike="noStrike" baseline="0" dirty="0">
                <a:solidFill>
                  <a:srgbClr val="393837"/>
                </a:solidFill>
                <a:latin typeface="News Gothic Std"/>
              </a:rPr>
              <a:t>Matching is primarily used when examining the effect of a point exposure that has two exposure levels, i.e. exposed and unexposed, to reduce the bias by reducing imbalance in the matched sample. The balance between the groups can be presented graphically or by comparing </a:t>
            </a:r>
            <a:r>
              <a:rPr lang="en-US" altLang="ja-JP" sz="1800" b="0" i="0" u="none" strike="noStrike" baseline="0" dirty="0" err="1">
                <a:solidFill>
                  <a:srgbClr val="393837"/>
                </a:solidFill>
                <a:latin typeface="News Gothic Std"/>
              </a:rPr>
              <a:t>standardised</a:t>
            </a:r>
            <a:r>
              <a:rPr lang="en-US" altLang="ja-JP" sz="1800" b="0" i="0" u="none" strike="noStrike" baseline="0" dirty="0">
                <a:solidFill>
                  <a:srgbClr val="393837"/>
                </a:solidFill>
                <a:latin typeface="News Gothic Std"/>
              </a:rPr>
              <a:t> differences across groups, which allows a reader to assess the balance in a similar manner to comparing </a:t>
            </a:r>
            <a:r>
              <a:rPr lang="en-US" altLang="ja-JP" sz="1800" b="0" i="0" u="none" strike="noStrike" baseline="0" dirty="0" err="1">
                <a:solidFill>
                  <a:srgbClr val="393837"/>
                </a:solidFill>
                <a:latin typeface="News Gothic Std"/>
              </a:rPr>
              <a:t>randomised</a:t>
            </a:r>
            <a:r>
              <a:rPr lang="en-US" altLang="ja-JP" sz="1800" b="0" i="0" u="none" strike="noStrike" baseline="0" dirty="0">
                <a:solidFill>
                  <a:srgbClr val="393837"/>
                </a:solidFill>
                <a:latin typeface="News Gothic Std"/>
              </a:rPr>
              <a:t> groups from a </a:t>
            </a:r>
            <a:r>
              <a:rPr lang="en-US" altLang="ja-JP" sz="1800" b="0" i="0" u="none" strike="noStrike" baseline="0" dirty="0" err="1">
                <a:solidFill>
                  <a:srgbClr val="393837"/>
                </a:solidFill>
                <a:latin typeface="News Gothic Std"/>
              </a:rPr>
              <a:t>randomised</a:t>
            </a:r>
            <a:r>
              <a:rPr lang="en-US" altLang="ja-JP" sz="1800" b="0" i="0" u="none" strike="noStrike" baseline="0" dirty="0">
                <a:solidFill>
                  <a:srgbClr val="393837"/>
                </a:solidFill>
                <a:latin typeface="News Gothic Std"/>
              </a:rPr>
              <a:t> clinical trial, or a “emulated RCT” Refer to </a:t>
            </a:r>
            <a:r>
              <a:rPr lang="en-US" altLang="ja-JP" sz="1800" b="0" i="0" u="sng" strike="noStrike" baseline="0" dirty="0">
                <a:solidFill>
                  <a:srgbClr val="393837"/>
                </a:solidFill>
                <a:latin typeface="News Gothic Std"/>
              </a:rPr>
              <a:t>case study B </a:t>
            </a:r>
            <a:r>
              <a:rPr lang="en-US" altLang="ja-JP" sz="1800" b="0" i="0" u="none" strike="noStrike" baseline="0" dirty="0">
                <a:solidFill>
                  <a:srgbClr val="393837"/>
                </a:solidFill>
                <a:latin typeface="News Gothic Std"/>
              </a:rPr>
              <a:t>for using propensity scores for matching.</a:t>
            </a:r>
          </a:p>
          <a:p>
            <a:r>
              <a:rPr kumimoji="1" lang="en-US" altLang="ja-JP" sz="1800" b="0" i="0" u="none" strike="noStrike" baseline="0" dirty="0">
                <a:solidFill>
                  <a:srgbClr val="393837"/>
                </a:solidFill>
                <a:latin typeface="News Gothic Std"/>
              </a:rPr>
              <a:t>When using propensity score weighting, each individual’s data is weighted by the inverse of their probability (IPTW) of the treatment they actually received to estimate the average treatment effect (ATE) in the total population.</a:t>
            </a:r>
          </a:p>
          <a:p>
            <a:endParaRPr kumimoji="1" lang="ja-JP" altLang="en-US" dirty="0"/>
          </a:p>
        </p:txBody>
      </p:sp>
      <p:sp>
        <p:nvSpPr>
          <p:cNvPr id="4" name="スライド番号プレースホルダー 3">
            <a:extLst>
              <a:ext uri="{FF2B5EF4-FFF2-40B4-BE49-F238E27FC236}">
                <a16:creationId xmlns:a16="http://schemas.microsoft.com/office/drawing/2014/main" id="{8E1A129D-A9FD-0C11-3FC8-77CA0D418395}"/>
              </a:ext>
            </a:extLst>
          </p:cNvPr>
          <p:cNvSpPr>
            <a:spLocks noGrp="1"/>
          </p:cNvSpPr>
          <p:nvPr>
            <p:ph type="sldNum" sz="quarter" idx="5"/>
          </p:nvPr>
        </p:nvSpPr>
        <p:spPr/>
        <p:txBody>
          <a:bodyPr/>
          <a:lstStyle/>
          <a:p>
            <a:fld id="{EA76316E-5AD4-6F46-8C35-45A25CDE00EB}" type="slidenum">
              <a:rPr lang="fr-FR" smtClean="0"/>
              <a:t>39</a:t>
            </a:fld>
            <a:endParaRPr lang="fr-FR"/>
          </a:p>
        </p:txBody>
      </p:sp>
    </p:spTree>
    <p:extLst>
      <p:ext uri="{BB962C8B-B14F-4D97-AF65-F5344CB8AC3E}">
        <p14:creationId xmlns:p14="http://schemas.microsoft.com/office/powerpoint/2010/main" val="2128703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D2D9-EBCA-1FEC-C445-20FBF42AF5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D21C77-FAB8-CC87-2088-C53C9BF206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FC6EDD-9450-DF0F-0974-1108659323D3}"/>
              </a:ext>
            </a:extLst>
          </p:cNvPr>
          <p:cNvSpPr>
            <a:spLocks noGrp="1"/>
          </p:cNvSpPr>
          <p:nvPr>
            <p:ph type="body" idx="1"/>
          </p:nvPr>
        </p:nvSpPr>
        <p:spPr/>
        <p:txBody>
          <a:bodyPr/>
          <a:lstStyle/>
          <a:p>
            <a:r>
              <a:rPr lang="en-US" altLang="ja-JP" sz="1800" b="0" i="0" u="none" strike="noStrike" baseline="0" dirty="0">
                <a:solidFill>
                  <a:srgbClr val="393837"/>
                </a:solidFill>
                <a:latin typeface="News Gothic Std"/>
              </a:rPr>
              <a:t>Sensitivity analysis is a series of analyses conducted to explore the robustness of inferences from the main estimator to deviations from its underlying causal assumptions and limitations in the data; thus, it can help address these issues for different scenarios, assumptions, and sources of variability</a:t>
            </a:r>
          </a:p>
          <a:p>
            <a:pPr algn="just"/>
            <a:r>
              <a:rPr lang="en-US" altLang="ja-JP" sz="1800" b="0" i="0" u="none" strike="noStrike" baseline="0" dirty="0">
                <a:solidFill>
                  <a:srgbClr val="393837"/>
                </a:solidFill>
                <a:latin typeface="News Gothic Std"/>
              </a:rPr>
              <a:t>Refer to </a:t>
            </a:r>
            <a:r>
              <a:rPr lang="en-US" altLang="ja-JP" sz="1800" b="0" i="0" u="sng" strike="noStrike" baseline="0" dirty="0">
                <a:solidFill>
                  <a:srgbClr val="393837"/>
                </a:solidFill>
                <a:latin typeface="News Gothic Std"/>
              </a:rPr>
              <a:t>case study H </a:t>
            </a:r>
            <a:r>
              <a:rPr lang="en-US" altLang="ja-JP" sz="1800" b="0" i="0" u="none" strike="noStrike" baseline="0" dirty="0">
                <a:solidFill>
                  <a:srgbClr val="393837"/>
                </a:solidFill>
                <a:latin typeface="News Gothic Std"/>
              </a:rPr>
              <a:t>for sensitivity analyses to investigate the robustness of results. </a:t>
            </a:r>
          </a:p>
          <a:p>
            <a:pPr algn="just"/>
            <a:endParaRPr lang="en-US" altLang="ja-JP" sz="1800" b="0" i="0" u="none" strike="noStrike" baseline="0" dirty="0">
              <a:solidFill>
                <a:srgbClr val="393837"/>
              </a:solidFill>
              <a:latin typeface="News Gothic Std"/>
            </a:endParaRPr>
          </a:p>
          <a:p>
            <a:pPr algn="just"/>
            <a:r>
              <a:rPr lang="en-US" altLang="ja-JP" sz="1800" b="0" i="0" u="none" strike="noStrike" baseline="0" dirty="0">
                <a:solidFill>
                  <a:srgbClr val="393837"/>
                </a:solidFill>
                <a:latin typeface="News Gothic Std"/>
              </a:rPr>
              <a:t>Subpopulations such as </a:t>
            </a:r>
            <a:r>
              <a:rPr lang="en-US" altLang="ja-JP" sz="1800" b="0" i="0" u="none" strike="noStrike" baseline="0" dirty="0" err="1">
                <a:solidFill>
                  <a:srgbClr val="393837"/>
                </a:solidFill>
                <a:latin typeface="News Gothic Std"/>
              </a:rPr>
              <a:t>paediatric</a:t>
            </a:r>
            <a:r>
              <a:rPr lang="en-US" altLang="ja-JP" sz="1800" b="0" i="0" u="none" strike="noStrike" baseline="0" dirty="0">
                <a:solidFill>
                  <a:srgbClr val="393837"/>
                </a:solidFill>
                <a:latin typeface="News Gothic Std"/>
              </a:rPr>
              <a:t>, geriatric, and racial/ethnic subgroups, or patients with comorbidities can be useful in sensitivity analysis to examine the robustness of study findings across different populations. It also can indicate the presence of effect measure modification, </a:t>
            </a:r>
            <a:r>
              <a:rPr lang="en-US" altLang="ja-JP" sz="1800" b="0" i="0" u="none" strike="noStrike" baseline="0" dirty="0" err="1">
                <a:solidFill>
                  <a:srgbClr val="393837"/>
                </a:solidFill>
                <a:latin typeface="News Gothic Std"/>
              </a:rPr>
              <a:t>emphasising</a:t>
            </a:r>
            <a:r>
              <a:rPr lang="en-US" altLang="ja-JP" sz="1800" b="0" i="0" u="none" strike="noStrike" baseline="0" dirty="0">
                <a:solidFill>
                  <a:srgbClr val="393837"/>
                </a:solidFill>
                <a:latin typeface="News Gothic Std"/>
              </a:rPr>
              <a:t> the need to acknowledge population heterogeneity in interpreting results. </a:t>
            </a:r>
          </a:p>
          <a:p>
            <a:pPr algn="just"/>
            <a:endParaRPr lang="en-US" altLang="ja-JP" sz="1800" b="0" i="0" u="none" strike="noStrike" baseline="0" dirty="0">
              <a:solidFill>
                <a:srgbClr val="393837"/>
              </a:solidFill>
              <a:latin typeface="News Gothic Std"/>
            </a:endParaRPr>
          </a:p>
          <a:p>
            <a:pPr algn="just"/>
            <a:endParaRPr lang="en-US" altLang="ja-JP" sz="1800" b="0" i="0" u="none" strike="noStrike" baseline="0" dirty="0">
              <a:solidFill>
                <a:srgbClr val="393837"/>
              </a:solidFill>
              <a:latin typeface="News Gothic Std"/>
            </a:endParaRPr>
          </a:p>
        </p:txBody>
      </p:sp>
      <p:sp>
        <p:nvSpPr>
          <p:cNvPr id="4" name="スライド番号プレースホルダー 3">
            <a:extLst>
              <a:ext uri="{FF2B5EF4-FFF2-40B4-BE49-F238E27FC236}">
                <a16:creationId xmlns:a16="http://schemas.microsoft.com/office/drawing/2014/main" id="{DBD8B3F0-8CAA-48E1-BECC-92ACAE16A50D}"/>
              </a:ext>
            </a:extLst>
          </p:cNvPr>
          <p:cNvSpPr>
            <a:spLocks noGrp="1"/>
          </p:cNvSpPr>
          <p:nvPr>
            <p:ph type="sldNum" sz="quarter" idx="5"/>
          </p:nvPr>
        </p:nvSpPr>
        <p:spPr/>
        <p:txBody>
          <a:bodyPr/>
          <a:lstStyle/>
          <a:p>
            <a:fld id="{EA76316E-5AD4-6F46-8C35-45A25CDE00EB}" type="slidenum">
              <a:rPr lang="fr-FR" smtClean="0"/>
              <a:t>40</a:t>
            </a:fld>
            <a:endParaRPr lang="fr-FR"/>
          </a:p>
        </p:txBody>
      </p:sp>
    </p:spTree>
    <p:extLst>
      <p:ext uri="{BB962C8B-B14F-4D97-AF65-F5344CB8AC3E}">
        <p14:creationId xmlns:p14="http://schemas.microsoft.com/office/powerpoint/2010/main" val="4225415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24C6F-C794-39DB-B624-A199C765E6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342FBC-56B3-1887-FA55-BC8C042B92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A03BFE-E843-EBF8-0431-A77025C1BC85}"/>
              </a:ext>
            </a:extLst>
          </p:cNvPr>
          <p:cNvSpPr>
            <a:spLocks noGrp="1"/>
          </p:cNvSpPr>
          <p:nvPr>
            <p:ph type="body" idx="1"/>
          </p:nvPr>
        </p:nvSpPr>
        <p:spPr/>
        <p:txBody>
          <a:bodyPr/>
          <a:lstStyle/>
          <a:p>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Recent regulatory approvals based on RWE created an urgency to develop generally accepted processes that promote trust in the evidence-generation process. </a:t>
            </a:r>
          </a:p>
          <a:p>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Registration of RWD studies</a:t>
            </a:r>
            <a:r>
              <a:rPr lang="en-GB" altLang="ja-JP" sz="1800" dirty="0">
                <a:effectLst/>
                <a:latin typeface="Cambria" panose="02040503050406030204" pitchFamily="18" charset="0"/>
                <a:ea typeface="ＭＳ 明朝" panose="02020609040205080304" pitchFamily="17" charset="-128"/>
                <a:cs typeface="Cambria" panose="02040503050406030204" pitchFamily="18" charset="0"/>
              </a:rPr>
              <a:t> </a:t>
            </a:r>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has been proposed to improve transparency, trust, and research replicability. </a:t>
            </a:r>
            <a:r>
              <a:rPr lang="en-GB" altLang="ja-JP" sz="1800" dirty="0">
                <a:effectLst/>
                <a:latin typeface="Cambria" panose="02040503050406030204" pitchFamily="18" charset="0"/>
                <a:ea typeface="ＭＳ 明朝" panose="02020609040205080304" pitchFamily="17" charset="-128"/>
                <a:cs typeface="Cambria" panose="02040503050406030204" pitchFamily="18" charset="0"/>
              </a:rPr>
              <a:t>In the CIOMS report, quality tools for RWD studies and RWE reporting are introduced</a:t>
            </a:r>
          </a:p>
          <a:p>
            <a:endParaRPr kumimoji="1" lang="en-GB" altLang="ja-JP" sz="1800" dirty="0">
              <a:effectLst/>
              <a:latin typeface="Cambria" panose="02040503050406030204" pitchFamily="18" charset="0"/>
              <a:ea typeface="ＭＳ 明朝" panose="02020609040205080304" pitchFamily="17" charset="-128"/>
            </a:endParaRPr>
          </a:p>
          <a:p>
            <a:r>
              <a:rPr kumimoji="1" lang="en-US" altLang="ja-JP" dirty="0"/>
              <a:t>In 2020, an extensive US-based study team launched the RCT DUPLICATE initiative (Randomized, Controlled Trials Duplicated Using Prospective Longitudinal Insurance Claims: Applying Techniques of Epidemiology) to compare the findings of RCTs relevant to regulatory decision making with the findings of noninterventional RWE that emulate the trial design as closely as possible in a consistent, transparent, and reproducible process that would be acceptable to regulators</a:t>
            </a:r>
            <a:r>
              <a:rPr kumimoji="1" lang="en-GB" altLang="ja-JP" sz="1800" dirty="0">
                <a:effectLst/>
                <a:latin typeface="Cambria" panose="02040503050406030204" pitchFamily="18" charset="0"/>
                <a:ea typeface="ＭＳ 明朝" panose="02020609040205080304" pitchFamily="17" charset="-128"/>
              </a:rPr>
              <a:t>.</a:t>
            </a:r>
          </a:p>
          <a:p>
            <a:endParaRPr kumimoji="1" lang="en-GB" altLang="ja-JP" sz="1800" dirty="0">
              <a:effectLst/>
              <a:latin typeface="Cambria" panose="02040503050406030204" pitchFamily="18" charset="0"/>
              <a:ea typeface="ＭＳ 明朝" panose="02020609040205080304" pitchFamily="17" charset="-128"/>
            </a:endParaRPr>
          </a:p>
          <a:p>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Other similar RCT emulation projects have also </a:t>
            </a:r>
            <a:r>
              <a:rPr lang="en-GB" altLang="ja-JP" sz="1800" dirty="0">
                <a:effectLst/>
                <a:latin typeface="Cambria" panose="02040503050406030204" pitchFamily="18" charset="0"/>
                <a:ea typeface="ＭＳ 明朝" panose="02020609040205080304" pitchFamily="17" charset="-128"/>
                <a:cs typeface="Cambria" panose="02040503050406030204" pitchFamily="18" charset="0"/>
              </a:rPr>
              <a:t>found</a:t>
            </a:r>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 that when the data and design are fit-for-purpose, non-randomised database studies can reach similar conclusions about drug effects as randomised trials.</a:t>
            </a:r>
          </a:p>
          <a:p>
            <a:r>
              <a:rPr lang="en-GB" altLang="ja-JP" sz="1800" dirty="0">
                <a:solidFill>
                  <a:srgbClr val="000000"/>
                </a:solidFill>
                <a:effectLst/>
                <a:latin typeface="Cambria" panose="02040503050406030204" pitchFamily="18" charset="0"/>
                <a:ea typeface="ＭＳ 明朝" panose="02020609040205080304" pitchFamily="17" charset="-128"/>
                <a:cs typeface="Cambria" panose="02040503050406030204" pitchFamily="18" charset="0"/>
              </a:rPr>
              <a:t>The real benefit of non-randomised, non-interventional RWD studies is in how they can complement rather than replace evidence from RCTs in extending knowledge about the effects of medical products in post-approval settings. </a:t>
            </a:r>
            <a:endParaRPr kumimoji="1" lang="en-GB" altLang="ja-JP" sz="1800" dirty="0">
              <a:effectLst/>
              <a:latin typeface="Cambria" panose="02040503050406030204" pitchFamily="18" charset="0"/>
              <a:ea typeface="ＭＳ 明朝" panose="02020609040205080304" pitchFamily="17"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55E71EA9-A036-FAC5-8110-A0E46638862C}"/>
              </a:ext>
            </a:extLst>
          </p:cNvPr>
          <p:cNvSpPr>
            <a:spLocks noGrp="1"/>
          </p:cNvSpPr>
          <p:nvPr>
            <p:ph type="sldNum" sz="quarter" idx="5"/>
          </p:nvPr>
        </p:nvSpPr>
        <p:spPr/>
        <p:txBody>
          <a:bodyPr/>
          <a:lstStyle/>
          <a:p>
            <a:fld id="{EA76316E-5AD4-6F46-8C35-45A25CDE00EB}" type="slidenum">
              <a:rPr lang="fr-FR" smtClean="0"/>
              <a:t>41</a:t>
            </a:fld>
            <a:endParaRPr lang="fr-FR"/>
          </a:p>
        </p:txBody>
      </p:sp>
    </p:spTree>
    <p:extLst>
      <p:ext uri="{BB962C8B-B14F-4D97-AF65-F5344CB8AC3E}">
        <p14:creationId xmlns:p14="http://schemas.microsoft.com/office/powerpoint/2010/main" val="115576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6316E-5AD4-6F46-8C35-45A25CDE00EB}" type="slidenum">
              <a:rPr lang="fr-FR" smtClean="0"/>
              <a:t>48</a:t>
            </a:fld>
            <a:endParaRPr lang="fr-FR"/>
          </a:p>
        </p:txBody>
      </p:sp>
    </p:spTree>
    <p:extLst>
      <p:ext uri="{BB962C8B-B14F-4D97-AF65-F5344CB8AC3E}">
        <p14:creationId xmlns:p14="http://schemas.microsoft.com/office/powerpoint/2010/main" val="288643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6316E-5AD4-6F46-8C35-45A25CDE00EB}" type="slidenum">
              <a:rPr lang="fr-FR" smtClean="0"/>
              <a:t>9</a:t>
            </a:fld>
            <a:endParaRPr lang="fr-FR"/>
          </a:p>
        </p:txBody>
      </p:sp>
    </p:spTree>
    <p:extLst>
      <p:ext uri="{BB962C8B-B14F-4D97-AF65-F5344CB8AC3E}">
        <p14:creationId xmlns:p14="http://schemas.microsoft.com/office/powerpoint/2010/main" val="288643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10</a:t>
            </a:fld>
            <a:endParaRPr lang="fr-FR"/>
          </a:p>
        </p:txBody>
      </p:sp>
    </p:spTree>
    <p:extLst>
      <p:ext uri="{BB962C8B-B14F-4D97-AF65-F5344CB8AC3E}">
        <p14:creationId xmlns:p14="http://schemas.microsoft.com/office/powerpoint/2010/main" val="143724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11</a:t>
            </a:fld>
            <a:endParaRPr lang="fr-FR"/>
          </a:p>
        </p:txBody>
      </p:sp>
    </p:spTree>
    <p:extLst>
      <p:ext uri="{BB962C8B-B14F-4D97-AF65-F5344CB8AC3E}">
        <p14:creationId xmlns:p14="http://schemas.microsoft.com/office/powerpoint/2010/main" val="223875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12</a:t>
            </a:fld>
            <a:endParaRPr lang="fr-FR"/>
          </a:p>
        </p:txBody>
      </p:sp>
    </p:spTree>
    <p:extLst>
      <p:ext uri="{BB962C8B-B14F-4D97-AF65-F5344CB8AC3E}">
        <p14:creationId xmlns:p14="http://schemas.microsoft.com/office/powerpoint/2010/main" val="165316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13</a:t>
            </a:fld>
            <a:endParaRPr lang="fr-FR"/>
          </a:p>
        </p:txBody>
      </p:sp>
    </p:spTree>
    <p:extLst>
      <p:ext uri="{BB962C8B-B14F-4D97-AF65-F5344CB8AC3E}">
        <p14:creationId xmlns:p14="http://schemas.microsoft.com/office/powerpoint/2010/main" val="250167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14</a:t>
            </a:fld>
            <a:endParaRPr lang="fr-FR"/>
          </a:p>
        </p:txBody>
      </p:sp>
    </p:spTree>
    <p:extLst>
      <p:ext uri="{BB962C8B-B14F-4D97-AF65-F5344CB8AC3E}">
        <p14:creationId xmlns:p14="http://schemas.microsoft.com/office/powerpoint/2010/main" val="378849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A76316E-5AD4-6F46-8C35-45A25CDE00EB}" type="slidenum">
              <a:rPr lang="fr-FR" smtClean="0"/>
              <a:t>15</a:t>
            </a:fld>
            <a:endParaRPr lang="fr-FR"/>
          </a:p>
        </p:txBody>
      </p:sp>
    </p:spTree>
    <p:extLst>
      <p:ext uri="{BB962C8B-B14F-4D97-AF65-F5344CB8AC3E}">
        <p14:creationId xmlns:p14="http://schemas.microsoft.com/office/powerpoint/2010/main" val="2738738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3" name="Image 2" descr="Une image contenant capture d’écran, Caractère coloré, violette, violet&#10;&#10;Description générée automatiquement">
            <a:extLst>
              <a:ext uri="{FF2B5EF4-FFF2-40B4-BE49-F238E27FC236}">
                <a16:creationId xmlns:a16="http://schemas.microsoft.com/office/drawing/2014/main" id="{1F2AAFC6-763B-273F-5C20-523C66A09A3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5" name="Image 24" descr="Une image contenant texte, Police, Graphique, graphisme&#10;&#10;Description générée automatiquement">
            <a:extLst>
              <a:ext uri="{FF2B5EF4-FFF2-40B4-BE49-F238E27FC236}">
                <a16:creationId xmlns:a16="http://schemas.microsoft.com/office/drawing/2014/main" id="{F7B4EF07-FC30-8768-742F-00D3789D0491}"/>
              </a:ext>
            </a:extLst>
          </p:cNvPr>
          <p:cNvPicPr>
            <a:picLocks noChangeAspect="1"/>
          </p:cNvPicPr>
          <p:nvPr userDrawn="1"/>
        </p:nvPicPr>
        <p:blipFill>
          <a:blip r:embed="rId3"/>
          <a:stretch>
            <a:fillRect/>
          </a:stretch>
        </p:blipFill>
        <p:spPr>
          <a:xfrm>
            <a:off x="719912" y="406800"/>
            <a:ext cx="2870200" cy="1054100"/>
          </a:xfrm>
          <a:prstGeom prst="rect">
            <a:avLst/>
          </a:prstGeom>
        </p:spPr>
      </p:pic>
    </p:spTree>
    <p:extLst>
      <p:ext uri="{BB962C8B-B14F-4D97-AF65-F5344CB8AC3E}">
        <p14:creationId xmlns:p14="http://schemas.microsoft.com/office/powerpoint/2010/main" val="359586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10A4-72F1-DD5F-F0ED-9839CD05F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41886A-CC6A-069F-45FC-01A5BA70AF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35FC89-89FE-F9C4-5736-D5BA5A6E7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F57115-D931-BA88-FBF2-39365E75398D}"/>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6" name="Footer Placeholder 5">
            <a:extLst>
              <a:ext uri="{FF2B5EF4-FFF2-40B4-BE49-F238E27FC236}">
                <a16:creationId xmlns:a16="http://schemas.microsoft.com/office/drawing/2014/main" id="{014000EF-5741-C202-B8ED-A06992A9AA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538C2-EE7E-513C-4D8A-966F0634E9F2}"/>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202977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C486-B2A0-2411-132C-69110B4440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9D132-B82F-1883-90CC-2C4B21966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0B05E-D232-B8AE-EB8E-E941AF266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5876B7-FCFF-0771-28B9-BF2FAA001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5F6D6-7255-60B8-4033-8AB413D527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175A97-5640-F365-34F6-1A9029FDF026}"/>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8" name="Footer Placeholder 7">
            <a:extLst>
              <a:ext uri="{FF2B5EF4-FFF2-40B4-BE49-F238E27FC236}">
                <a16:creationId xmlns:a16="http://schemas.microsoft.com/office/drawing/2014/main" id="{4BD36F71-D59C-548F-EED8-7E3E587AB5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EEFF9A-EE8F-96E4-DAF1-A8F3A04A9EED}"/>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382690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3845-5540-9554-EF8B-888F92B714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5B6C02-09A4-9C53-0C9B-2D975CDE26B5}"/>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4" name="Footer Placeholder 3">
            <a:extLst>
              <a:ext uri="{FF2B5EF4-FFF2-40B4-BE49-F238E27FC236}">
                <a16:creationId xmlns:a16="http://schemas.microsoft.com/office/drawing/2014/main" id="{4AFD1394-0CC0-652C-2BB7-EC80C8B40C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5E2A7A-C73A-6149-2E8C-06AC96A35FFF}"/>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197262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83702-2F67-2D3B-2006-9100E44633DA}"/>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3" name="Footer Placeholder 2">
            <a:extLst>
              <a:ext uri="{FF2B5EF4-FFF2-40B4-BE49-F238E27FC236}">
                <a16:creationId xmlns:a16="http://schemas.microsoft.com/office/drawing/2014/main" id="{499473C4-D1B6-AAFA-925A-FB809B7352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C2AC0A-0206-6BD2-C8E5-307A206CD3F0}"/>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286890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CD89-60E3-5149-57B5-B0CB46ADC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77ACA7-913C-2E22-4A8A-0AA362103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8858C3-5647-B9A6-EEA4-74C7C6228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C845-FC96-A804-5E87-ED46C4ACFA5F}"/>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6" name="Footer Placeholder 5">
            <a:extLst>
              <a:ext uri="{FF2B5EF4-FFF2-40B4-BE49-F238E27FC236}">
                <a16:creationId xmlns:a16="http://schemas.microsoft.com/office/drawing/2014/main" id="{1B855582-CF6E-7285-9923-D9C4382C2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6F674A-ADEF-6BC3-2A0D-B588FB470581}"/>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415144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5287-2C5E-EC9F-0EA2-AED3752F7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37E027-7202-2FF7-E0F3-E111F71A7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34C853-5178-3744-6F67-C3C37C73E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0C56C-50FA-A14B-E7C1-6EC7ABF57C25}"/>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6" name="Footer Placeholder 5">
            <a:extLst>
              <a:ext uri="{FF2B5EF4-FFF2-40B4-BE49-F238E27FC236}">
                <a16:creationId xmlns:a16="http://schemas.microsoft.com/office/drawing/2014/main" id="{9FB478FD-D66A-9E57-5312-B76392DB23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BB3513-9F2B-B7E9-5E65-50C422AEAE21}"/>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906885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B098-D575-3873-D4C1-8DABEE3565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C6FA85-D8A2-562D-191A-97E7B8743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0B0DBF-F057-DBDC-45E6-11992B7C1378}"/>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5" name="Footer Placeholder 4">
            <a:extLst>
              <a:ext uri="{FF2B5EF4-FFF2-40B4-BE49-F238E27FC236}">
                <a16:creationId xmlns:a16="http://schemas.microsoft.com/office/drawing/2014/main" id="{78E8C91B-42E6-5916-CD9E-37D94E612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A701E-342A-42F3-F086-93D639C2FDB7}"/>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410883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B89B7-B984-78F5-5896-4A2E9EA063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21E42A-3C4A-25D1-71EA-31159E4BD8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D6F49A-BB18-F31E-650D-E7030A3D0EA7}"/>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5" name="Footer Placeholder 4">
            <a:extLst>
              <a:ext uri="{FF2B5EF4-FFF2-40B4-BE49-F238E27FC236}">
                <a16:creationId xmlns:a16="http://schemas.microsoft.com/office/drawing/2014/main" id="{F6D64C80-32EA-F78F-F7EC-A9D2DD5609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5296A-49BB-0FCE-41B9-B2998FB3DCD4}"/>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200136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FA1B9-4041-1CFF-6FE7-2A13ADA500E8}"/>
              </a:ext>
            </a:extLst>
          </p:cNvPr>
          <p:cNvSpPr/>
          <p:nvPr userDrawn="1"/>
        </p:nvSpPr>
        <p:spPr>
          <a:xfrm>
            <a:off x="0" y="1358898"/>
            <a:ext cx="12193200" cy="4510800"/>
          </a:xfrm>
          <a:prstGeom prst="rect">
            <a:avLst/>
          </a:prstGeom>
          <a:solidFill>
            <a:srgbClr val="F0EEE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pic>
        <p:nvPicPr>
          <p:cNvPr id="10" name="Image 9" descr="Une image contenant blanc, noir et blanc, conception&#10;&#10;Description générée automatiquement">
            <a:extLst>
              <a:ext uri="{FF2B5EF4-FFF2-40B4-BE49-F238E27FC236}">
                <a16:creationId xmlns:a16="http://schemas.microsoft.com/office/drawing/2014/main" id="{EEC6B9DD-0BCC-114C-B880-E2E703BE5AF2}"/>
              </a:ext>
            </a:extLst>
          </p:cNvPr>
          <p:cNvPicPr>
            <a:picLocks noChangeAspect="1"/>
          </p:cNvPicPr>
          <p:nvPr userDrawn="1"/>
        </p:nvPicPr>
        <p:blipFill>
          <a:blip r:embed="rId2"/>
          <a:stretch>
            <a:fillRect/>
          </a:stretch>
        </p:blipFill>
        <p:spPr>
          <a:xfrm>
            <a:off x="431800" y="1872000"/>
            <a:ext cx="11329200" cy="3670559"/>
          </a:xfrm>
          <a:prstGeom prst="rect">
            <a:avLst/>
          </a:prstGeom>
        </p:spPr>
      </p:pic>
      <p:pic>
        <p:nvPicPr>
          <p:cNvPr id="3" name="Image 2">
            <a:extLst>
              <a:ext uri="{FF2B5EF4-FFF2-40B4-BE49-F238E27FC236}">
                <a16:creationId xmlns:a16="http://schemas.microsoft.com/office/drawing/2014/main" id="{15898856-C231-D631-4480-324206355B62}"/>
              </a:ext>
            </a:extLst>
          </p:cNvPr>
          <p:cNvPicPr>
            <a:picLocks noChangeAspect="1"/>
          </p:cNvPicPr>
          <p:nvPr userDrawn="1"/>
        </p:nvPicPr>
        <p:blipFill>
          <a:blip r:embed="rId3"/>
          <a:stretch>
            <a:fillRect/>
          </a:stretch>
        </p:blipFill>
        <p:spPr>
          <a:xfrm>
            <a:off x="0" y="-1"/>
            <a:ext cx="12192000" cy="1358899"/>
          </a:xfrm>
          <a:prstGeom prst="rect">
            <a:avLst/>
          </a:prstGeom>
        </p:spPr>
      </p:pic>
      <p:sp>
        <p:nvSpPr>
          <p:cNvPr id="15" name="Slide Number Placeholder 5">
            <a:extLst>
              <a:ext uri="{FF2B5EF4-FFF2-40B4-BE49-F238E27FC236}">
                <a16:creationId xmlns:a16="http://schemas.microsoft.com/office/drawing/2014/main" id="{4C5ABF95-0AD9-F54B-AB85-AF4A74495254}"/>
              </a:ext>
            </a:extLst>
          </p:cNvPr>
          <p:cNvSpPr>
            <a:spLocks noGrp="1"/>
          </p:cNvSpPr>
          <p:nvPr>
            <p:ph type="sldNum" sz="quarter" idx="4"/>
          </p:nvPr>
        </p:nvSpPr>
        <p:spPr>
          <a:xfrm>
            <a:off x="5919553" y="6300000"/>
            <a:ext cx="398692" cy="179516"/>
          </a:xfrm>
          <a:prstGeom prst="rect">
            <a:avLst/>
          </a:prstGeom>
        </p:spPr>
        <p:txBody>
          <a:bodyPr lIns="0" tIns="0" rIns="0" bIns="0" anchor="ctr" anchorCtr="0"/>
          <a:lstStyle>
            <a:lvl1pPr algn="ctr">
              <a:defRPr sz="1200" b="0" i="0" baseline="0">
                <a:solidFill>
                  <a:srgbClr val="575756"/>
                </a:solidFill>
                <a:latin typeface="HelveticaNeueLT Std Cn" panose="020B0604020202020204" pitchFamily="34" charset="77"/>
              </a:defRPr>
            </a:lvl1pPr>
          </a:lstStyle>
          <a:p>
            <a:fld id="{AAEB2FEF-DCD5-A644-A69E-0B80797A4AD7}" type="slidenum">
              <a:rPr lang="fr-FR" smtClean="0"/>
              <a:pPr/>
              <a:t>‹#›</a:t>
            </a:fld>
            <a:endParaRPr lang="fr-FR" dirty="0"/>
          </a:p>
        </p:txBody>
      </p:sp>
      <p:pic>
        <p:nvPicPr>
          <p:cNvPr id="5" name="Image 4" descr="Une image contenant texte, Police, Graphique, graphisme&#10;&#10;Description générée automatiquement">
            <a:extLst>
              <a:ext uri="{FF2B5EF4-FFF2-40B4-BE49-F238E27FC236}">
                <a16:creationId xmlns:a16="http://schemas.microsoft.com/office/drawing/2014/main" id="{8037C0C8-4A98-973A-5A97-EB707A4A6FAB}"/>
              </a:ext>
            </a:extLst>
          </p:cNvPr>
          <p:cNvPicPr>
            <a:picLocks noChangeAspect="1"/>
          </p:cNvPicPr>
          <p:nvPr userDrawn="1"/>
        </p:nvPicPr>
        <p:blipFill>
          <a:blip r:embed="rId4"/>
          <a:stretch>
            <a:fillRect/>
          </a:stretch>
        </p:blipFill>
        <p:spPr>
          <a:xfrm>
            <a:off x="432000" y="406180"/>
            <a:ext cx="1587500" cy="558800"/>
          </a:xfrm>
          <a:prstGeom prst="rect">
            <a:avLst/>
          </a:prstGeom>
        </p:spPr>
      </p:pic>
      <p:sp>
        <p:nvSpPr>
          <p:cNvPr id="24" name="ZoneTexte 23">
            <a:extLst>
              <a:ext uri="{FF2B5EF4-FFF2-40B4-BE49-F238E27FC236}">
                <a16:creationId xmlns:a16="http://schemas.microsoft.com/office/drawing/2014/main" id="{5D0C844C-A33C-65C3-1835-32EE4E796397}"/>
              </a:ext>
            </a:extLst>
          </p:cNvPr>
          <p:cNvSpPr txBox="1"/>
          <p:nvPr userDrawn="1"/>
        </p:nvSpPr>
        <p:spPr>
          <a:xfrm>
            <a:off x="431800" y="6300000"/>
            <a:ext cx="1757218" cy="180000"/>
          </a:xfrm>
          <a:prstGeom prst="rect">
            <a:avLst/>
          </a:prstGeom>
          <a:noFill/>
        </p:spPr>
        <p:txBody>
          <a:bodyPr wrap="square" lIns="0" tIns="0" rIns="0" bIns="0" rtlCol="0">
            <a:spAutoFit/>
          </a:bodyPr>
          <a:lstStyle/>
          <a:p>
            <a:r>
              <a:rPr lang="fr-FR" sz="1200" b="1" i="0" dirty="0" err="1">
                <a:solidFill>
                  <a:srgbClr val="0069B4"/>
                </a:solidFill>
                <a:effectLst/>
                <a:latin typeface="HelveticaNeueLT Std" panose="020B0604020202020204" pitchFamily="34" charset="77"/>
              </a:rPr>
              <a:t>www.cioms.ch</a:t>
            </a:r>
            <a:endParaRPr lang="fr-FR" sz="1200" b="1" i="0" dirty="0">
              <a:solidFill>
                <a:srgbClr val="0069B4"/>
              </a:solidFill>
              <a:effectLst/>
              <a:latin typeface="HelveticaNeueLT Std" panose="020B0604020202020204" pitchFamily="34" charset="77"/>
            </a:endParaRPr>
          </a:p>
        </p:txBody>
      </p:sp>
    </p:spTree>
    <p:extLst>
      <p:ext uri="{BB962C8B-B14F-4D97-AF65-F5344CB8AC3E}">
        <p14:creationId xmlns:p14="http://schemas.microsoft.com/office/powerpoint/2010/main" val="38535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BCB97F-E994-B128-BE52-CB46663F53C7}"/>
              </a:ext>
            </a:extLst>
          </p:cNvPr>
          <p:cNvSpPr/>
          <p:nvPr userDrawn="1"/>
        </p:nvSpPr>
        <p:spPr>
          <a:xfrm>
            <a:off x="0" y="889200"/>
            <a:ext cx="12193200" cy="4978800"/>
          </a:xfrm>
          <a:prstGeom prst="rect">
            <a:avLst/>
          </a:prstGeom>
          <a:solidFill>
            <a:srgbClr val="F0EEE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pic>
        <p:nvPicPr>
          <p:cNvPr id="13" name="Image 12" descr="Une image contenant blanc, noir et blanc, conception&#10;&#10;Description générée automatiquement">
            <a:extLst>
              <a:ext uri="{FF2B5EF4-FFF2-40B4-BE49-F238E27FC236}">
                <a16:creationId xmlns:a16="http://schemas.microsoft.com/office/drawing/2014/main" id="{93B47BB8-AF85-FD99-C113-1C3E1EEF300C}"/>
              </a:ext>
            </a:extLst>
          </p:cNvPr>
          <p:cNvPicPr>
            <a:picLocks noChangeAspect="1"/>
          </p:cNvPicPr>
          <p:nvPr userDrawn="1"/>
        </p:nvPicPr>
        <p:blipFill>
          <a:blip r:embed="rId2"/>
          <a:stretch>
            <a:fillRect/>
          </a:stretch>
        </p:blipFill>
        <p:spPr>
          <a:xfrm>
            <a:off x="431800" y="1578383"/>
            <a:ext cx="11318400" cy="3960390"/>
          </a:xfrm>
          <a:prstGeom prst="rect">
            <a:avLst/>
          </a:prstGeom>
        </p:spPr>
      </p:pic>
      <p:pic>
        <p:nvPicPr>
          <p:cNvPr id="8" name="Image 7">
            <a:extLst>
              <a:ext uri="{FF2B5EF4-FFF2-40B4-BE49-F238E27FC236}">
                <a16:creationId xmlns:a16="http://schemas.microsoft.com/office/drawing/2014/main" id="{E7ED11DF-5A22-DCF4-F13D-178DE7A0AD03}"/>
              </a:ext>
            </a:extLst>
          </p:cNvPr>
          <p:cNvPicPr>
            <a:picLocks noChangeAspect="1"/>
          </p:cNvPicPr>
          <p:nvPr userDrawn="1"/>
        </p:nvPicPr>
        <p:blipFill>
          <a:blip r:embed="rId3"/>
          <a:stretch>
            <a:fillRect/>
          </a:stretch>
        </p:blipFill>
        <p:spPr>
          <a:xfrm>
            <a:off x="0" y="0"/>
            <a:ext cx="12192000" cy="888999"/>
          </a:xfrm>
          <a:prstGeom prst="rect">
            <a:avLst/>
          </a:prstGeom>
        </p:spPr>
      </p:pic>
      <p:sp>
        <p:nvSpPr>
          <p:cNvPr id="3" name="Content Placeholder 2"/>
          <p:cNvSpPr>
            <a:spLocks noGrp="1"/>
          </p:cNvSpPr>
          <p:nvPr>
            <p:ph idx="1" hasCustomPrompt="1"/>
          </p:nvPr>
        </p:nvSpPr>
        <p:spPr>
          <a:xfrm>
            <a:off x="792000" y="1980000"/>
            <a:ext cx="10620000" cy="3299617"/>
          </a:xfrm>
        </p:spPr>
        <p:txBody>
          <a:bodyPr lIns="0" tIns="0" rIns="0" bIns="0">
            <a:normAutofit/>
          </a:bodyPr>
          <a:lstStyle>
            <a:lvl1pPr marL="342900" indent="-342900">
              <a:lnSpc>
                <a:spcPts val="2400"/>
              </a:lnSpc>
              <a:spcBef>
                <a:spcPts val="1000"/>
              </a:spcBef>
              <a:buFont typeface="Arial" panose="020B0604020202020204" pitchFamily="34" charset="0"/>
              <a:buChar char="•"/>
              <a:defRPr sz="2000" b="0" i="0">
                <a:solidFill>
                  <a:srgbClr val="575756"/>
                </a:solidFill>
                <a:latin typeface="HelveticaNeueLT Std Cn" panose="020B0506030502030204" pitchFamily="34" charset="77"/>
              </a:defRPr>
            </a:lvl1pPr>
            <a:lvl2pPr marL="457200" indent="0">
              <a:buNone/>
              <a:defRPr/>
            </a:lvl2pPr>
          </a:lstStyle>
          <a:p>
            <a:pPr lvl="0"/>
            <a:r>
              <a:rPr lang="en-US" dirty="0"/>
              <a:t>Edit Master text styles</a:t>
            </a:r>
          </a:p>
          <a:p>
            <a:pPr lvl="0"/>
            <a:endParaRPr lang="en-US" dirty="0"/>
          </a:p>
        </p:txBody>
      </p:sp>
      <p:sp>
        <p:nvSpPr>
          <p:cNvPr id="12" name="ZoneTexte 11">
            <a:extLst>
              <a:ext uri="{FF2B5EF4-FFF2-40B4-BE49-F238E27FC236}">
                <a16:creationId xmlns:a16="http://schemas.microsoft.com/office/drawing/2014/main" id="{D7508E0D-91D1-4E7F-34B8-CF04A19F5ACD}"/>
              </a:ext>
            </a:extLst>
          </p:cNvPr>
          <p:cNvSpPr txBox="1"/>
          <p:nvPr userDrawn="1"/>
        </p:nvSpPr>
        <p:spPr>
          <a:xfrm>
            <a:off x="431800" y="6300000"/>
            <a:ext cx="1757218" cy="180000"/>
          </a:xfrm>
          <a:prstGeom prst="rect">
            <a:avLst/>
          </a:prstGeom>
          <a:noFill/>
        </p:spPr>
        <p:txBody>
          <a:bodyPr wrap="square" lIns="0" tIns="0" rIns="0" bIns="0" rtlCol="0">
            <a:spAutoFit/>
          </a:bodyPr>
          <a:lstStyle/>
          <a:p>
            <a:r>
              <a:rPr lang="fr-FR" sz="1200" b="1" i="0" dirty="0" err="1">
                <a:solidFill>
                  <a:srgbClr val="0069B4"/>
                </a:solidFill>
                <a:effectLst/>
                <a:latin typeface="HelveticaNeueLT Std" panose="020B0604020202020204" pitchFamily="34" charset="77"/>
              </a:rPr>
              <a:t>www.cioms.ch</a:t>
            </a:r>
            <a:endParaRPr lang="fr-FR" sz="1200" b="1" i="0" dirty="0">
              <a:solidFill>
                <a:srgbClr val="0069B4"/>
              </a:solidFill>
              <a:effectLst/>
              <a:latin typeface="HelveticaNeueLT Std" panose="020B0604020202020204" pitchFamily="34" charset="77"/>
            </a:endParaRPr>
          </a:p>
        </p:txBody>
      </p:sp>
      <p:pic>
        <p:nvPicPr>
          <p:cNvPr id="17" name="Image 16" descr="Une image contenant texte, Police, Graphique, capture d’écran&#10;&#10;Description générée automatiquement">
            <a:extLst>
              <a:ext uri="{FF2B5EF4-FFF2-40B4-BE49-F238E27FC236}">
                <a16:creationId xmlns:a16="http://schemas.microsoft.com/office/drawing/2014/main" id="{E950F744-6ABF-636A-295C-C4BF4640DA3D}"/>
              </a:ext>
            </a:extLst>
          </p:cNvPr>
          <p:cNvPicPr>
            <a:picLocks noChangeAspect="1"/>
          </p:cNvPicPr>
          <p:nvPr userDrawn="1"/>
        </p:nvPicPr>
        <p:blipFill>
          <a:blip r:embed="rId4"/>
          <a:stretch>
            <a:fillRect/>
          </a:stretch>
        </p:blipFill>
        <p:spPr>
          <a:xfrm>
            <a:off x="10362909" y="6135758"/>
            <a:ext cx="1384300" cy="508000"/>
          </a:xfrm>
          <a:prstGeom prst="rect">
            <a:avLst/>
          </a:prstGeom>
        </p:spPr>
      </p:pic>
      <p:sp>
        <p:nvSpPr>
          <p:cNvPr id="18" name="Slide Number Placeholder 5">
            <a:extLst>
              <a:ext uri="{FF2B5EF4-FFF2-40B4-BE49-F238E27FC236}">
                <a16:creationId xmlns:a16="http://schemas.microsoft.com/office/drawing/2014/main" id="{5266755D-FC43-B842-C1E4-C23591DDB809}"/>
              </a:ext>
            </a:extLst>
          </p:cNvPr>
          <p:cNvSpPr>
            <a:spLocks noGrp="1"/>
          </p:cNvSpPr>
          <p:nvPr>
            <p:ph type="sldNum" sz="quarter" idx="4"/>
          </p:nvPr>
        </p:nvSpPr>
        <p:spPr>
          <a:xfrm>
            <a:off x="5919553" y="6300000"/>
            <a:ext cx="398692" cy="179516"/>
          </a:xfrm>
          <a:prstGeom prst="rect">
            <a:avLst/>
          </a:prstGeom>
        </p:spPr>
        <p:txBody>
          <a:bodyPr lIns="0" tIns="0" rIns="0" bIns="0" anchor="ctr" anchorCtr="0"/>
          <a:lstStyle>
            <a:lvl1pPr algn="ctr">
              <a:defRPr sz="1200" b="0" i="0" baseline="0">
                <a:solidFill>
                  <a:srgbClr val="575756"/>
                </a:solidFill>
                <a:latin typeface="HelveticaNeueLT Std Cn" panose="020B0604020202020204" pitchFamily="34" charset="77"/>
              </a:defRPr>
            </a:lvl1pPr>
          </a:lstStyle>
          <a:p>
            <a:fld id="{AAEB2FEF-DCD5-A644-A69E-0B80797A4AD7}" type="slidenum">
              <a:rPr lang="fr-FR" smtClean="0"/>
              <a:pPr/>
              <a:t>‹#›</a:t>
            </a:fld>
            <a:endParaRPr lang="fr-FR" dirty="0"/>
          </a:p>
        </p:txBody>
      </p:sp>
    </p:spTree>
    <p:extLst>
      <p:ext uri="{BB962C8B-B14F-4D97-AF65-F5344CB8AC3E}">
        <p14:creationId xmlns:p14="http://schemas.microsoft.com/office/powerpoint/2010/main" val="278368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D28B23E-F21F-5B80-A05B-13EB5E02D7AB}"/>
              </a:ext>
            </a:extLst>
          </p:cNvPr>
          <p:cNvPicPr>
            <a:picLocks noChangeAspect="1"/>
          </p:cNvPicPr>
          <p:nvPr userDrawn="1"/>
        </p:nvPicPr>
        <p:blipFill>
          <a:blip r:embed="rId2"/>
          <a:stretch>
            <a:fillRect/>
          </a:stretch>
        </p:blipFill>
        <p:spPr>
          <a:xfrm>
            <a:off x="0" y="0"/>
            <a:ext cx="12192000" cy="888999"/>
          </a:xfrm>
          <a:prstGeom prst="rect">
            <a:avLst/>
          </a:prstGeom>
        </p:spPr>
      </p:pic>
      <p:sp>
        <p:nvSpPr>
          <p:cNvPr id="11" name="ZoneTexte 10">
            <a:extLst>
              <a:ext uri="{FF2B5EF4-FFF2-40B4-BE49-F238E27FC236}">
                <a16:creationId xmlns:a16="http://schemas.microsoft.com/office/drawing/2014/main" id="{6C6C168E-24CB-2E7C-A691-43FA7C4C8778}"/>
              </a:ext>
            </a:extLst>
          </p:cNvPr>
          <p:cNvSpPr txBox="1"/>
          <p:nvPr userDrawn="1"/>
        </p:nvSpPr>
        <p:spPr>
          <a:xfrm>
            <a:off x="431800" y="6300000"/>
            <a:ext cx="1757218" cy="180000"/>
          </a:xfrm>
          <a:prstGeom prst="rect">
            <a:avLst/>
          </a:prstGeom>
          <a:noFill/>
        </p:spPr>
        <p:txBody>
          <a:bodyPr wrap="square" lIns="0" tIns="0" rIns="0" bIns="0" rtlCol="0">
            <a:spAutoFit/>
          </a:bodyPr>
          <a:lstStyle/>
          <a:p>
            <a:r>
              <a:rPr lang="fr-FR" sz="1200" b="1" i="0" dirty="0" err="1">
                <a:solidFill>
                  <a:srgbClr val="0069B4"/>
                </a:solidFill>
                <a:effectLst/>
                <a:latin typeface="HelveticaNeueLT Std" panose="020B0604020202020204" pitchFamily="34" charset="77"/>
              </a:rPr>
              <a:t>www.cioms.ch</a:t>
            </a:r>
            <a:endParaRPr lang="fr-FR" sz="1200" b="1" i="0" dirty="0">
              <a:solidFill>
                <a:srgbClr val="0069B4"/>
              </a:solidFill>
              <a:effectLst/>
              <a:latin typeface="HelveticaNeueLT Std" panose="020B0604020202020204" pitchFamily="34" charset="77"/>
            </a:endParaRPr>
          </a:p>
        </p:txBody>
      </p:sp>
      <p:pic>
        <p:nvPicPr>
          <p:cNvPr id="12" name="Image 11" descr="Une image contenant texte, Police, Graphique, capture d’écran&#10;&#10;Description générée automatiquement">
            <a:extLst>
              <a:ext uri="{FF2B5EF4-FFF2-40B4-BE49-F238E27FC236}">
                <a16:creationId xmlns:a16="http://schemas.microsoft.com/office/drawing/2014/main" id="{96C2A610-D7D8-48EA-0524-945BF62223E2}"/>
              </a:ext>
            </a:extLst>
          </p:cNvPr>
          <p:cNvPicPr>
            <a:picLocks noChangeAspect="1"/>
          </p:cNvPicPr>
          <p:nvPr userDrawn="1"/>
        </p:nvPicPr>
        <p:blipFill>
          <a:blip r:embed="rId3"/>
          <a:stretch>
            <a:fillRect/>
          </a:stretch>
        </p:blipFill>
        <p:spPr>
          <a:xfrm>
            <a:off x="10362909" y="6135758"/>
            <a:ext cx="1384300" cy="508000"/>
          </a:xfrm>
          <a:prstGeom prst="rect">
            <a:avLst/>
          </a:prstGeom>
        </p:spPr>
      </p:pic>
      <p:sp>
        <p:nvSpPr>
          <p:cNvPr id="13" name="object 26">
            <a:extLst>
              <a:ext uri="{FF2B5EF4-FFF2-40B4-BE49-F238E27FC236}">
                <a16:creationId xmlns:a16="http://schemas.microsoft.com/office/drawing/2014/main" id="{0441E122-BBD8-CE60-8AA7-5570A4C50381}"/>
              </a:ext>
            </a:extLst>
          </p:cNvPr>
          <p:cNvSpPr/>
          <p:nvPr userDrawn="1"/>
        </p:nvSpPr>
        <p:spPr>
          <a:xfrm>
            <a:off x="431999" y="5961174"/>
            <a:ext cx="11329670" cy="0"/>
          </a:xfrm>
          <a:custGeom>
            <a:avLst/>
            <a:gdLst/>
            <a:ahLst/>
            <a:cxnLst/>
            <a:rect l="l" t="t" r="r" b="b"/>
            <a:pathLst>
              <a:path w="11329670">
                <a:moveTo>
                  <a:pt x="0" y="0"/>
                </a:moveTo>
                <a:lnTo>
                  <a:pt x="11329200" y="0"/>
                </a:lnTo>
              </a:path>
            </a:pathLst>
          </a:custGeom>
          <a:ln w="6350">
            <a:solidFill>
              <a:srgbClr val="787A7A"/>
            </a:solidFill>
          </a:ln>
        </p:spPr>
        <p:txBody>
          <a:bodyPr wrap="square" lIns="0" tIns="0" rIns="0" bIns="0" rtlCol="0"/>
          <a:lstStyle/>
          <a:p>
            <a:endParaRPr/>
          </a:p>
        </p:txBody>
      </p:sp>
      <p:sp>
        <p:nvSpPr>
          <p:cNvPr id="14" name="Content Placeholder 2">
            <a:extLst>
              <a:ext uri="{FF2B5EF4-FFF2-40B4-BE49-F238E27FC236}">
                <a16:creationId xmlns:a16="http://schemas.microsoft.com/office/drawing/2014/main" id="{4DB57E1D-483B-BAE1-972C-7298311C5933}"/>
              </a:ext>
            </a:extLst>
          </p:cNvPr>
          <p:cNvSpPr>
            <a:spLocks noGrp="1"/>
          </p:cNvSpPr>
          <p:nvPr>
            <p:ph idx="1" hasCustomPrompt="1"/>
          </p:nvPr>
        </p:nvSpPr>
        <p:spPr>
          <a:xfrm>
            <a:off x="792000" y="1980000"/>
            <a:ext cx="10620000" cy="3667148"/>
          </a:xfrm>
        </p:spPr>
        <p:txBody>
          <a:bodyPr lIns="0" tIns="0" rIns="0" bIns="0">
            <a:normAutofit/>
          </a:bodyPr>
          <a:lstStyle>
            <a:lvl1pPr marL="342900" indent="-342900">
              <a:lnSpc>
                <a:spcPts val="2400"/>
              </a:lnSpc>
              <a:spcBef>
                <a:spcPts val="1000"/>
              </a:spcBef>
              <a:buFont typeface="Arial" panose="020B0604020202020204" pitchFamily="34" charset="0"/>
              <a:buChar char="•"/>
              <a:defRPr sz="2000" b="0" i="0">
                <a:solidFill>
                  <a:srgbClr val="575756"/>
                </a:solidFill>
                <a:latin typeface="HelveticaNeueLT Std Cn" panose="020B0506030502030204" pitchFamily="34" charset="77"/>
              </a:defRPr>
            </a:lvl1pPr>
            <a:lvl2pPr marL="457200" indent="0">
              <a:buNone/>
              <a:defRPr/>
            </a:lvl2pPr>
          </a:lstStyle>
          <a:p>
            <a:pPr lvl="0"/>
            <a:r>
              <a:rPr lang="en-US" dirty="0"/>
              <a:t>Edit Master text styles</a:t>
            </a:r>
          </a:p>
          <a:p>
            <a:pPr lvl="0"/>
            <a:endParaRPr lang="en-US" dirty="0"/>
          </a:p>
        </p:txBody>
      </p:sp>
      <p:sp>
        <p:nvSpPr>
          <p:cNvPr id="17" name="Slide Number Placeholder 5">
            <a:extLst>
              <a:ext uri="{FF2B5EF4-FFF2-40B4-BE49-F238E27FC236}">
                <a16:creationId xmlns:a16="http://schemas.microsoft.com/office/drawing/2014/main" id="{E31D9667-CE2E-5A90-B58D-EF177A815D07}"/>
              </a:ext>
            </a:extLst>
          </p:cNvPr>
          <p:cNvSpPr>
            <a:spLocks noGrp="1"/>
          </p:cNvSpPr>
          <p:nvPr>
            <p:ph type="sldNum" sz="quarter" idx="4"/>
          </p:nvPr>
        </p:nvSpPr>
        <p:spPr>
          <a:xfrm>
            <a:off x="5919553" y="6300000"/>
            <a:ext cx="398692" cy="179516"/>
          </a:xfrm>
          <a:prstGeom prst="rect">
            <a:avLst/>
          </a:prstGeom>
        </p:spPr>
        <p:txBody>
          <a:bodyPr lIns="0" tIns="0" rIns="0" bIns="0" anchor="ctr" anchorCtr="0"/>
          <a:lstStyle>
            <a:lvl1pPr algn="ctr">
              <a:defRPr sz="1200" b="0" i="0" baseline="0">
                <a:solidFill>
                  <a:srgbClr val="575756"/>
                </a:solidFill>
                <a:latin typeface="HelveticaNeueLT Std Cn" panose="020B0604020202020204" pitchFamily="34" charset="77"/>
              </a:defRPr>
            </a:lvl1pPr>
          </a:lstStyle>
          <a:p>
            <a:fld id="{AAEB2FEF-DCD5-A644-A69E-0B80797A4AD7}" type="slidenum">
              <a:rPr lang="fr-FR" smtClean="0"/>
              <a:pPr/>
              <a:t>‹#›</a:t>
            </a:fld>
            <a:endParaRPr lang="fr-FR" dirty="0"/>
          </a:p>
        </p:txBody>
      </p:sp>
    </p:spTree>
    <p:extLst>
      <p:ext uri="{BB962C8B-B14F-4D97-AF65-F5344CB8AC3E}">
        <p14:creationId xmlns:p14="http://schemas.microsoft.com/office/powerpoint/2010/main" val="46568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D28B23E-F21F-5B80-A05B-13EB5E02D7AB}"/>
              </a:ext>
            </a:extLst>
          </p:cNvPr>
          <p:cNvPicPr>
            <a:picLocks noChangeAspect="1"/>
          </p:cNvPicPr>
          <p:nvPr userDrawn="1"/>
        </p:nvPicPr>
        <p:blipFill>
          <a:blip r:embed="rId2"/>
          <a:stretch>
            <a:fillRect/>
          </a:stretch>
        </p:blipFill>
        <p:spPr>
          <a:xfrm>
            <a:off x="0" y="0"/>
            <a:ext cx="12192000" cy="888999"/>
          </a:xfrm>
          <a:prstGeom prst="rect">
            <a:avLst/>
          </a:prstGeom>
        </p:spPr>
      </p:pic>
      <p:sp>
        <p:nvSpPr>
          <p:cNvPr id="11" name="ZoneTexte 10">
            <a:extLst>
              <a:ext uri="{FF2B5EF4-FFF2-40B4-BE49-F238E27FC236}">
                <a16:creationId xmlns:a16="http://schemas.microsoft.com/office/drawing/2014/main" id="{6C6C168E-24CB-2E7C-A691-43FA7C4C8778}"/>
              </a:ext>
            </a:extLst>
          </p:cNvPr>
          <p:cNvSpPr txBox="1"/>
          <p:nvPr userDrawn="1"/>
        </p:nvSpPr>
        <p:spPr>
          <a:xfrm>
            <a:off x="431800" y="6300000"/>
            <a:ext cx="1757218" cy="180000"/>
          </a:xfrm>
          <a:prstGeom prst="rect">
            <a:avLst/>
          </a:prstGeom>
          <a:noFill/>
        </p:spPr>
        <p:txBody>
          <a:bodyPr wrap="square" lIns="0" tIns="0" rIns="0" bIns="0" rtlCol="0">
            <a:spAutoFit/>
          </a:bodyPr>
          <a:lstStyle/>
          <a:p>
            <a:r>
              <a:rPr lang="fr-FR" sz="1200" b="1" i="0" dirty="0" err="1">
                <a:solidFill>
                  <a:srgbClr val="0069B4"/>
                </a:solidFill>
                <a:effectLst/>
                <a:latin typeface="HelveticaNeueLT Std" panose="020B0604020202020204" pitchFamily="34" charset="77"/>
              </a:rPr>
              <a:t>www.cioms.ch</a:t>
            </a:r>
            <a:endParaRPr lang="fr-FR" sz="1200" b="1" i="0" dirty="0">
              <a:solidFill>
                <a:srgbClr val="0069B4"/>
              </a:solidFill>
              <a:effectLst/>
              <a:latin typeface="HelveticaNeueLT Std" panose="020B0604020202020204" pitchFamily="34" charset="77"/>
            </a:endParaRPr>
          </a:p>
        </p:txBody>
      </p:sp>
      <p:pic>
        <p:nvPicPr>
          <p:cNvPr id="12" name="Image 11" descr="Une image contenant texte, Police, Graphique, capture d’écran&#10;&#10;Description générée automatiquement">
            <a:extLst>
              <a:ext uri="{FF2B5EF4-FFF2-40B4-BE49-F238E27FC236}">
                <a16:creationId xmlns:a16="http://schemas.microsoft.com/office/drawing/2014/main" id="{96C2A610-D7D8-48EA-0524-945BF62223E2}"/>
              </a:ext>
            </a:extLst>
          </p:cNvPr>
          <p:cNvPicPr>
            <a:picLocks noChangeAspect="1"/>
          </p:cNvPicPr>
          <p:nvPr userDrawn="1"/>
        </p:nvPicPr>
        <p:blipFill>
          <a:blip r:embed="rId3"/>
          <a:stretch>
            <a:fillRect/>
          </a:stretch>
        </p:blipFill>
        <p:spPr>
          <a:xfrm>
            <a:off x="10362909" y="6135758"/>
            <a:ext cx="1384300" cy="508000"/>
          </a:xfrm>
          <a:prstGeom prst="rect">
            <a:avLst/>
          </a:prstGeom>
        </p:spPr>
      </p:pic>
      <p:sp>
        <p:nvSpPr>
          <p:cNvPr id="13" name="object 26">
            <a:extLst>
              <a:ext uri="{FF2B5EF4-FFF2-40B4-BE49-F238E27FC236}">
                <a16:creationId xmlns:a16="http://schemas.microsoft.com/office/drawing/2014/main" id="{0441E122-BBD8-CE60-8AA7-5570A4C50381}"/>
              </a:ext>
            </a:extLst>
          </p:cNvPr>
          <p:cNvSpPr/>
          <p:nvPr userDrawn="1"/>
        </p:nvSpPr>
        <p:spPr>
          <a:xfrm>
            <a:off x="431999" y="5961174"/>
            <a:ext cx="11329670" cy="0"/>
          </a:xfrm>
          <a:custGeom>
            <a:avLst/>
            <a:gdLst/>
            <a:ahLst/>
            <a:cxnLst/>
            <a:rect l="l" t="t" r="r" b="b"/>
            <a:pathLst>
              <a:path w="11329670">
                <a:moveTo>
                  <a:pt x="0" y="0"/>
                </a:moveTo>
                <a:lnTo>
                  <a:pt x="11329200" y="0"/>
                </a:lnTo>
              </a:path>
            </a:pathLst>
          </a:custGeom>
          <a:ln w="6350">
            <a:solidFill>
              <a:srgbClr val="787A7A"/>
            </a:solidFill>
          </a:ln>
        </p:spPr>
        <p:txBody>
          <a:bodyPr wrap="square" lIns="0" tIns="0" rIns="0" bIns="0" rtlCol="0"/>
          <a:lstStyle/>
          <a:p>
            <a:endParaRPr/>
          </a:p>
        </p:txBody>
      </p:sp>
      <p:sp>
        <p:nvSpPr>
          <p:cNvPr id="14" name="Content Placeholder 2">
            <a:extLst>
              <a:ext uri="{FF2B5EF4-FFF2-40B4-BE49-F238E27FC236}">
                <a16:creationId xmlns:a16="http://schemas.microsoft.com/office/drawing/2014/main" id="{4DB57E1D-483B-BAE1-972C-7298311C5933}"/>
              </a:ext>
            </a:extLst>
          </p:cNvPr>
          <p:cNvSpPr>
            <a:spLocks noGrp="1"/>
          </p:cNvSpPr>
          <p:nvPr>
            <p:ph idx="1" hasCustomPrompt="1"/>
          </p:nvPr>
        </p:nvSpPr>
        <p:spPr>
          <a:xfrm>
            <a:off x="792000" y="1980000"/>
            <a:ext cx="10620000" cy="3667148"/>
          </a:xfrm>
        </p:spPr>
        <p:txBody>
          <a:bodyPr lIns="0" tIns="0" rIns="0" bIns="0">
            <a:normAutofit/>
          </a:bodyPr>
          <a:lstStyle>
            <a:lvl1pPr marL="342900" indent="-342900">
              <a:lnSpc>
                <a:spcPts val="2400"/>
              </a:lnSpc>
              <a:spcBef>
                <a:spcPts val="1000"/>
              </a:spcBef>
              <a:buFont typeface="Arial" panose="020B0604020202020204" pitchFamily="34" charset="0"/>
              <a:buChar char="•"/>
              <a:defRPr sz="2000" b="0" i="0">
                <a:solidFill>
                  <a:srgbClr val="575756"/>
                </a:solidFill>
                <a:latin typeface="HelveticaNeueLT Std Cn" panose="020B0506030502030204" pitchFamily="34" charset="77"/>
              </a:defRPr>
            </a:lvl1pPr>
            <a:lvl2pPr marL="457200" indent="0">
              <a:buNone/>
              <a:defRPr/>
            </a:lvl2pPr>
          </a:lstStyle>
          <a:p>
            <a:pPr lvl="0"/>
            <a:r>
              <a:rPr lang="en-US" dirty="0"/>
              <a:t>Edit Master text styles</a:t>
            </a:r>
          </a:p>
          <a:p>
            <a:pPr lvl="0"/>
            <a:endParaRPr lang="en-US" dirty="0"/>
          </a:p>
        </p:txBody>
      </p:sp>
      <p:sp>
        <p:nvSpPr>
          <p:cNvPr id="17" name="Slide Number Placeholder 5">
            <a:extLst>
              <a:ext uri="{FF2B5EF4-FFF2-40B4-BE49-F238E27FC236}">
                <a16:creationId xmlns:a16="http://schemas.microsoft.com/office/drawing/2014/main" id="{E31D9667-CE2E-5A90-B58D-EF177A815D07}"/>
              </a:ext>
            </a:extLst>
          </p:cNvPr>
          <p:cNvSpPr>
            <a:spLocks noGrp="1"/>
          </p:cNvSpPr>
          <p:nvPr>
            <p:ph type="sldNum" sz="quarter" idx="4"/>
          </p:nvPr>
        </p:nvSpPr>
        <p:spPr>
          <a:xfrm>
            <a:off x="5919553" y="6300000"/>
            <a:ext cx="398692" cy="179516"/>
          </a:xfrm>
          <a:prstGeom prst="rect">
            <a:avLst/>
          </a:prstGeom>
        </p:spPr>
        <p:txBody>
          <a:bodyPr lIns="0" tIns="0" rIns="0" bIns="0" anchor="ctr" anchorCtr="0"/>
          <a:lstStyle>
            <a:lvl1pPr algn="ctr">
              <a:defRPr sz="1200" b="0" i="0" baseline="0">
                <a:solidFill>
                  <a:srgbClr val="575756"/>
                </a:solidFill>
                <a:latin typeface="HelveticaNeueLT Std Cn" panose="020B0604020202020204" pitchFamily="34" charset="77"/>
              </a:defRPr>
            </a:lvl1pPr>
          </a:lstStyle>
          <a:p>
            <a:fld id="{AAEB2FEF-DCD5-A644-A69E-0B80797A4AD7}" type="slidenum">
              <a:rPr lang="fr-FR" smtClean="0"/>
              <a:pPr/>
              <a:t>‹#›</a:t>
            </a:fld>
            <a:endParaRPr lang="fr-FR" dirty="0"/>
          </a:p>
        </p:txBody>
      </p:sp>
    </p:spTree>
    <p:extLst>
      <p:ext uri="{BB962C8B-B14F-4D97-AF65-F5344CB8AC3E}">
        <p14:creationId xmlns:p14="http://schemas.microsoft.com/office/powerpoint/2010/main" val="39030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AC27E4-E66F-6876-6C33-F7203CEC6C31}"/>
              </a:ext>
            </a:extLst>
          </p:cNvPr>
          <p:cNvSpPr/>
          <p:nvPr userDrawn="1"/>
        </p:nvSpPr>
        <p:spPr>
          <a:xfrm>
            <a:off x="0" y="1358898"/>
            <a:ext cx="12193200" cy="4510800"/>
          </a:xfrm>
          <a:prstGeom prst="rect">
            <a:avLst/>
          </a:prstGeom>
          <a:solidFill>
            <a:srgbClr val="F0EEE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pic>
        <p:nvPicPr>
          <p:cNvPr id="9" name="Image 8" descr="Une image contenant blanc, noir et blanc, conception&#10;&#10;Description générée automatiquement">
            <a:extLst>
              <a:ext uri="{FF2B5EF4-FFF2-40B4-BE49-F238E27FC236}">
                <a16:creationId xmlns:a16="http://schemas.microsoft.com/office/drawing/2014/main" id="{7730E5A6-6B88-F22C-93D2-0DFC233BC9EF}"/>
              </a:ext>
            </a:extLst>
          </p:cNvPr>
          <p:cNvPicPr>
            <a:picLocks noChangeAspect="1"/>
          </p:cNvPicPr>
          <p:nvPr userDrawn="1"/>
        </p:nvPicPr>
        <p:blipFill>
          <a:blip r:embed="rId2"/>
          <a:stretch>
            <a:fillRect/>
          </a:stretch>
        </p:blipFill>
        <p:spPr>
          <a:xfrm>
            <a:off x="431800" y="1872000"/>
            <a:ext cx="11329200" cy="3670559"/>
          </a:xfrm>
          <a:prstGeom prst="rect">
            <a:avLst/>
          </a:prstGeom>
        </p:spPr>
      </p:pic>
      <p:pic>
        <p:nvPicPr>
          <p:cNvPr id="10" name="Image 9">
            <a:extLst>
              <a:ext uri="{FF2B5EF4-FFF2-40B4-BE49-F238E27FC236}">
                <a16:creationId xmlns:a16="http://schemas.microsoft.com/office/drawing/2014/main" id="{CA100D9E-454F-DA12-E61B-20C804E0B272}"/>
              </a:ext>
            </a:extLst>
          </p:cNvPr>
          <p:cNvPicPr>
            <a:picLocks noChangeAspect="1"/>
          </p:cNvPicPr>
          <p:nvPr userDrawn="1"/>
        </p:nvPicPr>
        <p:blipFill>
          <a:blip r:embed="rId3"/>
          <a:stretch>
            <a:fillRect/>
          </a:stretch>
        </p:blipFill>
        <p:spPr>
          <a:xfrm>
            <a:off x="0" y="-1"/>
            <a:ext cx="12192000" cy="1358899"/>
          </a:xfrm>
          <a:prstGeom prst="rect">
            <a:avLst/>
          </a:prstGeom>
        </p:spPr>
      </p:pic>
      <p:pic>
        <p:nvPicPr>
          <p:cNvPr id="11" name="Image 10" descr="Une image contenant texte, Police, Graphique, graphisme&#10;&#10;Description générée automatiquement">
            <a:extLst>
              <a:ext uri="{FF2B5EF4-FFF2-40B4-BE49-F238E27FC236}">
                <a16:creationId xmlns:a16="http://schemas.microsoft.com/office/drawing/2014/main" id="{5936E7C0-014B-F404-7CD4-2C65C84D4DA3}"/>
              </a:ext>
            </a:extLst>
          </p:cNvPr>
          <p:cNvPicPr>
            <a:picLocks noChangeAspect="1"/>
          </p:cNvPicPr>
          <p:nvPr userDrawn="1"/>
        </p:nvPicPr>
        <p:blipFill>
          <a:blip r:embed="rId4"/>
          <a:stretch>
            <a:fillRect/>
          </a:stretch>
        </p:blipFill>
        <p:spPr>
          <a:xfrm>
            <a:off x="432000" y="406180"/>
            <a:ext cx="1587500" cy="558800"/>
          </a:xfrm>
          <a:prstGeom prst="rect">
            <a:avLst/>
          </a:prstGeom>
        </p:spPr>
      </p:pic>
      <p:sp>
        <p:nvSpPr>
          <p:cNvPr id="13" name="ZoneTexte 12">
            <a:extLst>
              <a:ext uri="{FF2B5EF4-FFF2-40B4-BE49-F238E27FC236}">
                <a16:creationId xmlns:a16="http://schemas.microsoft.com/office/drawing/2014/main" id="{50D01954-BBF0-CCF2-C7DF-459D49235326}"/>
              </a:ext>
            </a:extLst>
          </p:cNvPr>
          <p:cNvSpPr txBox="1"/>
          <p:nvPr userDrawn="1"/>
        </p:nvSpPr>
        <p:spPr>
          <a:xfrm>
            <a:off x="431800" y="6300000"/>
            <a:ext cx="1757218" cy="180000"/>
          </a:xfrm>
          <a:prstGeom prst="rect">
            <a:avLst/>
          </a:prstGeom>
          <a:noFill/>
        </p:spPr>
        <p:txBody>
          <a:bodyPr wrap="square" lIns="0" tIns="0" rIns="0" bIns="0" rtlCol="0">
            <a:spAutoFit/>
          </a:bodyPr>
          <a:lstStyle/>
          <a:p>
            <a:r>
              <a:rPr lang="fr-FR" sz="1200" b="1" i="0" dirty="0" err="1">
                <a:solidFill>
                  <a:srgbClr val="0069B4"/>
                </a:solidFill>
                <a:effectLst/>
                <a:latin typeface="HelveticaNeueLT Std" panose="020B0604020202020204" pitchFamily="34" charset="77"/>
              </a:rPr>
              <a:t>www.cioms.ch</a:t>
            </a:r>
            <a:endParaRPr lang="fr-FR" sz="1200" b="1" i="0" dirty="0">
              <a:solidFill>
                <a:srgbClr val="0069B4"/>
              </a:solidFill>
              <a:effectLst/>
              <a:latin typeface="HelveticaNeueLT Std" panose="020B0604020202020204" pitchFamily="34" charset="77"/>
            </a:endParaRPr>
          </a:p>
        </p:txBody>
      </p:sp>
      <p:sp>
        <p:nvSpPr>
          <p:cNvPr id="14" name="object 2">
            <a:extLst>
              <a:ext uri="{FF2B5EF4-FFF2-40B4-BE49-F238E27FC236}">
                <a16:creationId xmlns:a16="http://schemas.microsoft.com/office/drawing/2014/main" id="{7D0B5C76-2F18-8B76-431E-738574C41DB2}"/>
              </a:ext>
            </a:extLst>
          </p:cNvPr>
          <p:cNvSpPr txBox="1"/>
          <p:nvPr userDrawn="1"/>
        </p:nvSpPr>
        <p:spPr>
          <a:xfrm>
            <a:off x="431000" y="3099522"/>
            <a:ext cx="11329200" cy="863600"/>
          </a:xfrm>
          <a:prstGeom prst="rect">
            <a:avLst/>
          </a:prstGeom>
        </p:spPr>
        <p:txBody>
          <a:bodyPr vert="horz" wrap="square" lIns="0" tIns="12700" rIns="0" bIns="0" rtlCol="0">
            <a:spAutoFit/>
          </a:bodyPr>
          <a:lstStyle/>
          <a:p>
            <a:pPr marL="12700" algn="ctr">
              <a:lnSpc>
                <a:spcPct val="100000"/>
              </a:lnSpc>
              <a:spcBef>
                <a:spcPts val="100"/>
              </a:spcBef>
              <a:tabLst>
                <a:tab pos="2263775" algn="l"/>
              </a:tabLst>
            </a:pPr>
            <a:r>
              <a:rPr sz="5500" b="1" spc="-10" dirty="0">
                <a:solidFill>
                  <a:srgbClr val="59358C"/>
                </a:solidFill>
                <a:latin typeface="HelveticaNeueLT Std" panose="020B0604020202020204" pitchFamily="34" charset="77"/>
                <a:cs typeface="Helvetica Neue LT Std 75 Bold"/>
              </a:rPr>
              <a:t>Thank</a:t>
            </a:r>
            <a:r>
              <a:rPr sz="5500" b="1" dirty="0">
                <a:solidFill>
                  <a:srgbClr val="59358C"/>
                </a:solidFill>
                <a:latin typeface="HelveticaNeueLT Std" panose="020B0604020202020204" pitchFamily="34" charset="77"/>
                <a:cs typeface="Helvetica Neue LT Std 75 Bold"/>
              </a:rPr>
              <a:t>	</a:t>
            </a:r>
            <a:r>
              <a:rPr sz="5500" b="1" spc="-25" dirty="0">
                <a:solidFill>
                  <a:srgbClr val="59358C"/>
                </a:solidFill>
                <a:latin typeface="HelveticaNeueLT Std" panose="020B0604020202020204" pitchFamily="34" charset="77"/>
                <a:cs typeface="Helvetica Neue LT Std 75 Bold"/>
              </a:rPr>
              <a:t>you</a:t>
            </a:r>
            <a:endParaRPr sz="5500" b="1" dirty="0">
              <a:solidFill>
                <a:srgbClr val="59358C"/>
              </a:solidFill>
              <a:latin typeface="HelveticaNeueLT Std" panose="020B0604020202020204" pitchFamily="34" charset="77"/>
              <a:cs typeface="Helvetica Neue LT Std 75 Bold"/>
            </a:endParaRPr>
          </a:p>
        </p:txBody>
      </p:sp>
    </p:spTree>
    <p:extLst>
      <p:ext uri="{BB962C8B-B14F-4D97-AF65-F5344CB8AC3E}">
        <p14:creationId xmlns:p14="http://schemas.microsoft.com/office/powerpoint/2010/main" val="52653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F525-7B04-8065-38D5-1BB01C9A3B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11E32E-6F6F-C937-5DCE-938376F13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C2D36E-EB86-B717-34FD-1B355438E4B1}"/>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5" name="Footer Placeholder 4">
            <a:extLst>
              <a:ext uri="{FF2B5EF4-FFF2-40B4-BE49-F238E27FC236}">
                <a16:creationId xmlns:a16="http://schemas.microsoft.com/office/drawing/2014/main" id="{797AC655-41D8-8179-7A75-B01A5DA8BD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4E4DD-12A4-772A-4D23-9602550E16A4}"/>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331294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D39A-A628-B13D-2EF6-C57C6844D5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BD06CB-3057-7F9E-C5A0-380D42696F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0A312-30E5-E755-61B2-3B4EB20AE303}"/>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5" name="Footer Placeholder 4">
            <a:extLst>
              <a:ext uri="{FF2B5EF4-FFF2-40B4-BE49-F238E27FC236}">
                <a16:creationId xmlns:a16="http://schemas.microsoft.com/office/drawing/2014/main" id="{519BA7BC-37A4-D2EA-86F8-36E0EC0362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D75B8C-5FD2-AD4D-46CB-3601D5EA4509}"/>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173104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9FB5-85D2-C675-769D-CFB1AA1E4F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ADFFA6-613E-30B7-89DA-C5550BB826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6BF12-ABF0-183A-9017-57FFE125B347}"/>
              </a:ext>
            </a:extLst>
          </p:cNvPr>
          <p:cNvSpPr>
            <a:spLocks noGrp="1"/>
          </p:cNvSpPr>
          <p:nvPr>
            <p:ph type="dt" sz="half" idx="10"/>
          </p:nvPr>
        </p:nvSpPr>
        <p:spPr/>
        <p:txBody>
          <a:bodyPr/>
          <a:lstStyle/>
          <a:p>
            <a:fld id="{38455906-78DA-4DFD-94AD-FE5B5B75C9E4}" type="datetimeFigureOut">
              <a:rPr lang="en-GB" smtClean="0"/>
              <a:t>02/12/2024</a:t>
            </a:fld>
            <a:endParaRPr lang="en-GB"/>
          </a:p>
        </p:txBody>
      </p:sp>
      <p:sp>
        <p:nvSpPr>
          <p:cNvPr id="5" name="Footer Placeholder 4">
            <a:extLst>
              <a:ext uri="{FF2B5EF4-FFF2-40B4-BE49-F238E27FC236}">
                <a16:creationId xmlns:a16="http://schemas.microsoft.com/office/drawing/2014/main" id="{8073D180-ADE6-9B86-2AA0-75EF1326B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6C9451-C78C-2266-5F12-9046F3AF8AD7}"/>
              </a:ext>
            </a:extLst>
          </p:cNvPr>
          <p:cNvSpPr>
            <a:spLocks noGrp="1"/>
          </p:cNvSpPr>
          <p:nvPr>
            <p:ph type="sldNum" sz="quarter" idx="12"/>
          </p:nvPr>
        </p:nvSpPr>
        <p:spPr/>
        <p:txBody>
          <a:bodyPr/>
          <a:lstStyle/>
          <a:p>
            <a:fld id="{D430C5D5-A935-44DB-B4D6-C4CB9183F9B4}" type="slidenum">
              <a:rPr lang="en-GB" smtClean="0"/>
              <a:t>‹#›</a:t>
            </a:fld>
            <a:endParaRPr lang="en-GB"/>
          </a:p>
        </p:txBody>
      </p:sp>
    </p:spTree>
    <p:extLst>
      <p:ext uri="{BB962C8B-B14F-4D97-AF65-F5344CB8AC3E}">
        <p14:creationId xmlns:p14="http://schemas.microsoft.com/office/powerpoint/2010/main" val="254980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C60EE-C091-F04E-ACC3-4246AB7CADEF}" type="datetime1">
              <a:rPr lang="fr-FR" smtClean="0"/>
              <a:t>02/12/2024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7F76-B76D-46CD-BC1C-A49583C35AA3}" type="slidenum">
              <a:rPr lang="en-GB" smtClean="0"/>
              <a:t>‹#›</a:t>
            </a:fld>
            <a:endParaRPr lang="en-GB"/>
          </a:p>
        </p:txBody>
      </p:sp>
    </p:spTree>
    <p:extLst>
      <p:ext uri="{BB962C8B-B14F-4D97-AF65-F5344CB8AC3E}">
        <p14:creationId xmlns:p14="http://schemas.microsoft.com/office/powerpoint/2010/main" val="17041756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88" r:id="rId3"/>
    <p:sldLayoutId id="2147483690" r:id="rId4"/>
    <p:sldLayoutId id="2147483700" r:id="rId5"/>
    <p:sldLayoutId id="214748369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D7154-60CC-F6A7-0374-70B152DA6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A3DAB4-11C4-2F8D-5AAC-F938A8724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D5117-7B5F-4F27-9B29-AA87D0F92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455906-78DA-4DFD-94AD-FE5B5B75C9E4}" type="datetimeFigureOut">
              <a:rPr lang="en-GB" smtClean="0"/>
              <a:t>02/12/2024</a:t>
            </a:fld>
            <a:endParaRPr lang="en-GB"/>
          </a:p>
        </p:txBody>
      </p:sp>
      <p:sp>
        <p:nvSpPr>
          <p:cNvPr id="5" name="Footer Placeholder 4">
            <a:extLst>
              <a:ext uri="{FF2B5EF4-FFF2-40B4-BE49-F238E27FC236}">
                <a16:creationId xmlns:a16="http://schemas.microsoft.com/office/drawing/2014/main" id="{AE577C1A-F9D9-EE18-BD16-BEC958CFA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F18D433-47BB-A7A0-0E4D-C390A5147D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0C5D5-A935-44DB-B4D6-C4CB9183F9B4}" type="slidenum">
              <a:rPr lang="en-GB" smtClean="0"/>
              <a:t>‹#›</a:t>
            </a:fld>
            <a:endParaRPr lang="en-GB"/>
          </a:p>
        </p:txBody>
      </p:sp>
    </p:spTree>
    <p:extLst>
      <p:ext uri="{BB962C8B-B14F-4D97-AF65-F5344CB8AC3E}">
        <p14:creationId xmlns:p14="http://schemas.microsoft.com/office/powerpoint/2010/main" val="21188202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2/cpt.2766"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ioms.ch/"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ioms.ch/" TargetMode="External"/><Relationship Id="rId7" Type="http://schemas.openxmlformats.org/officeDocument/2006/relationships/image" Target="../media/image13.jp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cioms.ch/publications/" TargetMode="External"/><Relationship Id="rId5" Type="http://schemas.openxmlformats.org/officeDocument/2006/relationships/hyperlink" Target="https://doi.org/10.56759/kfxh6213" TargetMode="Externa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6C893150-8BF8-2404-450F-FA35180B8674}"/>
              </a:ext>
            </a:extLst>
          </p:cNvPr>
          <p:cNvSpPr txBox="1">
            <a:spLocks/>
          </p:cNvSpPr>
          <p:nvPr/>
        </p:nvSpPr>
        <p:spPr>
          <a:xfrm>
            <a:off x="720000" y="2880000"/>
            <a:ext cx="1954530" cy="30777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2000" b="1" i="0" dirty="0">
                <a:solidFill>
                  <a:srgbClr val="8ED8F8"/>
                </a:solidFill>
                <a:latin typeface="HelveticaNeueLT Std Med" panose="020B0604020202020204" pitchFamily="34" charset="77"/>
                <a:cs typeface="HelveticaNeueLT Std Med"/>
              </a:rPr>
              <a:t>Webinar</a:t>
            </a:r>
            <a:r>
              <a:rPr lang="fr-FR" sz="2000" b="1" i="0" spc="-140" dirty="0">
                <a:solidFill>
                  <a:srgbClr val="8ED8F8"/>
                </a:solidFill>
                <a:latin typeface="HelveticaNeueLT Std Med" panose="020B0604020202020204" pitchFamily="34" charset="77"/>
                <a:cs typeface="HelveticaNeueLT Std Med"/>
              </a:rPr>
              <a:t> </a:t>
            </a:r>
            <a:r>
              <a:rPr lang="fr-FR" sz="2000" b="1" i="0" spc="-10" dirty="0" err="1">
                <a:solidFill>
                  <a:srgbClr val="8ED8F8"/>
                </a:solidFill>
                <a:latin typeface="HelveticaNeueLT Std Med" panose="020B0604020202020204" pitchFamily="34" charset="77"/>
                <a:cs typeface="HelveticaNeueLT Std Med"/>
              </a:rPr>
              <a:t>Series</a:t>
            </a:r>
            <a:endParaRPr lang="fr-FR" sz="2000" b="1" i="0" dirty="0">
              <a:latin typeface="HelveticaNeueLT Std Med" panose="020B0604020202020204" pitchFamily="34" charset="77"/>
              <a:cs typeface="HelveticaNeueLT Std Med"/>
            </a:endParaRPr>
          </a:p>
        </p:txBody>
      </p:sp>
      <p:sp>
        <p:nvSpPr>
          <p:cNvPr id="4" name="object 7">
            <a:extLst>
              <a:ext uri="{FF2B5EF4-FFF2-40B4-BE49-F238E27FC236}">
                <a16:creationId xmlns:a16="http://schemas.microsoft.com/office/drawing/2014/main" id="{3C31AB50-3E95-D14F-1596-57FCB730F66D}"/>
              </a:ext>
            </a:extLst>
          </p:cNvPr>
          <p:cNvSpPr txBox="1">
            <a:spLocks/>
          </p:cNvSpPr>
          <p:nvPr/>
        </p:nvSpPr>
        <p:spPr>
          <a:xfrm>
            <a:off x="720000" y="3348000"/>
            <a:ext cx="6430009" cy="2385268"/>
          </a:xfrm>
          <a:prstGeom prst="rect">
            <a:avLst/>
          </a:prstGeom>
        </p:spPr>
        <p:txBody>
          <a:bodyPr vert="horz" wrap="square" lIns="0" tIns="0" rIns="0" bIns="0" rtlCol="0">
            <a:spAutoFit/>
          </a:bodyPr>
          <a:lstStyle>
            <a:lvl1pPr marL="0" indent="0" algn="l" defTabSz="914400" rtl="0" eaLnBrk="1" latinLnBrk="0" hangingPunct="1">
              <a:lnSpc>
                <a:spcPts val="3700"/>
              </a:lnSpc>
              <a:spcBef>
                <a:spcPts val="0"/>
              </a:spcBef>
              <a:buFontTx/>
              <a:buNone/>
              <a:defRPr sz="34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949325">
              <a:spcBef>
                <a:spcPts val="540"/>
              </a:spcBef>
            </a:pPr>
            <a:r>
              <a:rPr lang="fr-FR"/>
              <a:t>CIOMS</a:t>
            </a:r>
            <a:r>
              <a:rPr lang="fr-FR" spc="-114"/>
              <a:t> </a:t>
            </a:r>
            <a:r>
              <a:rPr lang="fr-FR"/>
              <a:t>Working</a:t>
            </a:r>
            <a:r>
              <a:rPr lang="fr-FR" spc="-114"/>
              <a:t> </a:t>
            </a:r>
            <a:r>
              <a:rPr lang="fr-FR"/>
              <a:t>Group</a:t>
            </a:r>
            <a:r>
              <a:rPr lang="fr-FR" spc="-114"/>
              <a:t> </a:t>
            </a:r>
            <a:r>
              <a:rPr lang="fr-FR" spc="-20"/>
              <a:t>XIII </a:t>
            </a:r>
            <a:r>
              <a:rPr lang="fr-FR"/>
              <a:t>consensus</a:t>
            </a:r>
            <a:r>
              <a:rPr lang="fr-FR" spc="-40"/>
              <a:t> </a:t>
            </a:r>
            <a:r>
              <a:rPr lang="fr-FR"/>
              <a:t>report</a:t>
            </a:r>
            <a:r>
              <a:rPr lang="fr-FR" spc="-40"/>
              <a:t> </a:t>
            </a:r>
            <a:r>
              <a:rPr lang="fr-FR" spc="-25"/>
              <a:t>on</a:t>
            </a:r>
          </a:p>
          <a:p>
            <a:pPr marL="12700">
              <a:lnSpc>
                <a:spcPts val="3450"/>
              </a:lnSpc>
            </a:pPr>
            <a:r>
              <a:rPr lang="fr-FR" i="1">
                <a:latin typeface="Helvetica Neue LT Std 76 Bold Italic"/>
                <a:cs typeface="Helvetica Neue LT Std 76 Bold Italic"/>
              </a:rPr>
              <a:t>Real-world data and real-</a:t>
            </a:r>
            <a:r>
              <a:rPr lang="fr-FR" i="1" spc="-10">
                <a:latin typeface="Helvetica Neue LT Std 76 Bold Italic"/>
                <a:cs typeface="Helvetica Neue LT Std 76 Bold Italic"/>
              </a:rPr>
              <a:t>world</a:t>
            </a:r>
          </a:p>
          <a:p>
            <a:pPr marL="12700" marR="1827530">
              <a:spcBef>
                <a:spcPts val="250"/>
              </a:spcBef>
            </a:pPr>
            <a:r>
              <a:rPr lang="fr-FR" i="1">
                <a:latin typeface="Helvetica Neue LT Std 76 Bold Italic"/>
                <a:cs typeface="Helvetica Neue LT Std 76 Bold Italic"/>
              </a:rPr>
              <a:t>evidence in </a:t>
            </a:r>
            <a:r>
              <a:rPr lang="fr-FR" i="1" spc="-10">
                <a:latin typeface="Helvetica Neue LT Std 76 Bold Italic"/>
                <a:cs typeface="Helvetica Neue LT Std 76 Bold Italic"/>
              </a:rPr>
              <a:t>regulatory </a:t>
            </a:r>
            <a:r>
              <a:rPr lang="fr-FR" i="1">
                <a:latin typeface="Helvetica Neue LT Std 76 Bold Italic"/>
                <a:cs typeface="Helvetica Neue LT Std 76 Bold Italic"/>
              </a:rPr>
              <a:t>decision </a:t>
            </a:r>
            <a:r>
              <a:rPr lang="fr-FR" i="1" spc="-10">
                <a:latin typeface="Helvetica Neue LT Std 76 Bold Italic"/>
                <a:cs typeface="Helvetica Neue LT Std 76 Bold Italic"/>
              </a:rPr>
              <a:t>making</a:t>
            </a:r>
            <a:endParaRPr lang="fr-FR" i="1" spc="-10" dirty="0">
              <a:latin typeface="Helvetica Neue LT Std 76 Bold Italic"/>
              <a:cs typeface="Helvetica Neue LT Std 76 Bold Italic"/>
            </a:endParaRPr>
          </a:p>
        </p:txBody>
      </p:sp>
      <p:sp>
        <p:nvSpPr>
          <p:cNvPr id="5" name="object 8">
            <a:extLst>
              <a:ext uri="{FF2B5EF4-FFF2-40B4-BE49-F238E27FC236}">
                <a16:creationId xmlns:a16="http://schemas.microsoft.com/office/drawing/2014/main" id="{C8BB0340-E7C2-E245-A890-222E6F85BAFF}"/>
              </a:ext>
            </a:extLst>
          </p:cNvPr>
          <p:cNvSpPr txBox="1"/>
          <p:nvPr/>
        </p:nvSpPr>
        <p:spPr>
          <a:xfrm>
            <a:off x="8699300" y="4540634"/>
            <a:ext cx="2840990" cy="2462213"/>
          </a:xfrm>
          <a:prstGeom prst="rect">
            <a:avLst/>
          </a:prstGeom>
        </p:spPr>
        <p:txBody>
          <a:bodyPr vert="horz" wrap="square" lIns="0" tIns="0" rIns="0" bIns="0" rtlCol="0">
            <a:spAutoFit/>
          </a:bodyPr>
          <a:lstStyle/>
          <a:p>
            <a:pPr marL="0" marR="5080">
              <a:lnSpc>
                <a:spcPts val="2400"/>
              </a:lnSpc>
              <a:spcBef>
                <a:spcPts val="0"/>
              </a:spcBef>
            </a:pPr>
            <a:r>
              <a:rPr sz="2000" b="1" i="0" dirty="0">
                <a:solidFill>
                  <a:srgbClr val="ABE1FA"/>
                </a:solidFill>
                <a:latin typeface="HelveticaNeueLT Std" panose="020B0604020202020204" pitchFamily="34" charset="77"/>
                <a:cs typeface="HelveticaNeueLT Std Med"/>
              </a:rPr>
              <a:t>Dr Lembit </a:t>
            </a:r>
            <a:r>
              <a:rPr sz="2000" b="1" i="0" spc="-20" dirty="0">
                <a:solidFill>
                  <a:srgbClr val="ABE1FA"/>
                </a:solidFill>
                <a:latin typeface="HelveticaNeueLT Std" panose="020B0604020202020204" pitchFamily="34" charset="77"/>
                <a:cs typeface="HelveticaNeueLT Std Med"/>
              </a:rPr>
              <a:t>Rägo </a:t>
            </a:r>
            <a:r>
              <a:rPr sz="2000" b="0" i="0" spc="-10" dirty="0">
                <a:solidFill>
                  <a:srgbClr val="ABE1FA"/>
                </a:solidFill>
                <a:latin typeface="HelveticaNeueLT Std" panose="020B0604020202020204" pitchFamily="34" charset="77"/>
                <a:cs typeface="HelveticaNeueLT Std"/>
              </a:rPr>
              <a:t>Secretary-General, </a:t>
            </a:r>
            <a:r>
              <a:rPr sz="2000" b="0" i="0" dirty="0">
                <a:solidFill>
                  <a:srgbClr val="ABE1FA"/>
                </a:solidFill>
                <a:latin typeface="HelveticaNeueLT Std" panose="020B0604020202020204" pitchFamily="34" charset="77"/>
                <a:cs typeface="HelveticaNeueLT Std"/>
              </a:rPr>
              <a:t>Council</a:t>
            </a:r>
            <a:r>
              <a:rPr sz="2000" b="0" i="0" spc="-35" dirty="0">
                <a:solidFill>
                  <a:srgbClr val="ABE1FA"/>
                </a:solidFill>
                <a:latin typeface="HelveticaNeueLT Std" panose="020B0604020202020204" pitchFamily="34" charset="77"/>
                <a:cs typeface="HelveticaNeueLT Std"/>
              </a:rPr>
              <a:t> </a:t>
            </a:r>
            <a:r>
              <a:rPr sz="2000" b="0" i="0" dirty="0">
                <a:solidFill>
                  <a:srgbClr val="ABE1FA"/>
                </a:solidFill>
                <a:latin typeface="HelveticaNeueLT Std" panose="020B0604020202020204" pitchFamily="34" charset="77"/>
                <a:cs typeface="HelveticaNeueLT Std"/>
              </a:rPr>
              <a:t>for</a:t>
            </a:r>
            <a:r>
              <a:rPr sz="2000" b="0" i="0" spc="-35" dirty="0">
                <a:solidFill>
                  <a:srgbClr val="ABE1FA"/>
                </a:solidFill>
                <a:latin typeface="HelveticaNeueLT Std" panose="020B0604020202020204" pitchFamily="34" charset="77"/>
                <a:cs typeface="HelveticaNeueLT Std"/>
              </a:rPr>
              <a:t> </a:t>
            </a:r>
            <a:r>
              <a:rPr sz="2000" b="0" i="0" spc="-10" dirty="0">
                <a:solidFill>
                  <a:srgbClr val="ABE1FA"/>
                </a:solidFill>
                <a:latin typeface="HelveticaNeueLT Std" panose="020B0604020202020204" pitchFamily="34" charset="77"/>
                <a:cs typeface="HelveticaNeueLT Std"/>
              </a:rPr>
              <a:t>International Organizations</a:t>
            </a:r>
            <a:r>
              <a:rPr sz="2000" b="0" i="0" spc="-30" dirty="0">
                <a:solidFill>
                  <a:srgbClr val="ABE1FA"/>
                </a:solidFill>
                <a:latin typeface="HelveticaNeueLT Std" panose="020B0604020202020204" pitchFamily="34" charset="77"/>
                <a:cs typeface="HelveticaNeueLT Std"/>
              </a:rPr>
              <a:t> </a:t>
            </a:r>
            <a:r>
              <a:rPr sz="2000" b="0" i="0" dirty="0">
                <a:solidFill>
                  <a:srgbClr val="ABE1FA"/>
                </a:solidFill>
                <a:latin typeface="HelveticaNeueLT Std" panose="020B0604020202020204" pitchFamily="34" charset="77"/>
                <a:cs typeface="HelveticaNeueLT Std"/>
              </a:rPr>
              <a:t>of</a:t>
            </a:r>
            <a:r>
              <a:rPr sz="2000" b="0" i="0" spc="-25" dirty="0">
                <a:solidFill>
                  <a:srgbClr val="ABE1FA"/>
                </a:solidFill>
                <a:latin typeface="HelveticaNeueLT Std" panose="020B0604020202020204" pitchFamily="34" charset="77"/>
                <a:cs typeface="HelveticaNeueLT Std"/>
              </a:rPr>
              <a:t> </a:t>
            </a:r>
            <a:r>
              <a:rPr sz="2000" b="0" i="0" spc="-10" dirty="0">
                <a:solidFill>
                  <a:srgbClr val="ABE1FA"/>
                </a:solidFill>
                <a:latin typeface="HelveticaNeueLT Std" panose="020B0604020202020204" pitchFamily="34" charset="77"/>
                <a:cs typeface="HelveticaNeueLT Std"/>
              </a:rPr>
              <a:t>Medical </a:t>
            </a:r>
            <a:r>
              <a:rPr sz="2000" b="0" i="0" dirty="0">
                <a:solidFill>
                  <a:srgbClr val="ABE1FA"/>
                </a:solidFill>
                <a:latin typeface="HelveticaNeueLT Std" panose="020B0604020202020204" pitchFamily="34" charset="77"/>
                <a:cs typeface="HelveticaNeueLT Std"/>
              </a:rPr>
              <a:t>Sciences</a:t>
            </a:r>
            <a:r>
              <a:rPr sz="2000" b="0" i="0" spc="-85" dirty="0">
                <a:solidFill>
                  <a:srgbClr val="ABE1FA"/>
                </a:solidFill>
                <a:latin typeface="HelveticaNeueLT Std" panose="020B0604020202020204" pitchFamily="34" charset="77"/>
                <a:cs typeface="HelveticaNeueLT Std"/>
              </a:rPr>
              <a:t> </a:t>
            </a:r>
            <a:r>
              <a:rPr sz="2000" b="0" i="0" spc="-10" dirty="0">
                <a:solidFill>
                  <a:srgbClr val="ABE1FA"/>
                </a:solidFill>
                <a:latin typeface="HelveticaNeueLT Std" panose="020B0604020202020204" pitchFamily="34" charset="77"/>
                <a:cs typeface="HelveticaNeueLT Std"/>
              </a:rPr>
              <a:t>(</a:t>
            </a:r>
            <a:r>
              <a:rPr sz="2000" b="0" i="0" spc="-10" dirty="0" err="1">
                <a:solidFill>
                  <a:srgbClr val="ABE1FA"/>
                </a:solidFill>
                <a:latin typeface="HelveticaNeueLT Std" panose="020B0604020202020204" pitchFamily="34" charset="77"/>
                <a:cs typeface="HelveticaNeueLT Std"/>
              </a:rPr>
              <a:t>CIOMS</a:t>
            </a:r>
            <a:r>
              <a:rPr sz="2000" b="0" i="0" spc="-10" dirty="0">
                <a:solidFill>
                  <a:srgbClr val="ABE1FA"/>
                </a:solidFill>
                <a:latin typeface="HelveticaNeueLT Std" panose="020B0604020202020204" pitchFamily="34" charset="77"/>
                <a:cs typeface="HelveticaNeueLT Std"/>
              </a:rPr>
              <a:t>)</a:t>
            </a:r>
            <a:endParaRPr lang="en-GB" sz="2000" b="0" i="0" spc="-10" dirty="0">
              <a:solidFill>
                <a:srgbClr val="ABE1FA"/>
              </a:solidFill>
              <a:latin typeface="HelveticaNeueLT Std" panose="020B0604020202020204" pitchFamily="34" charset="77"/>
              <a:cs typeface="HelveticaNeueLT Std"/>
            </a:endParaRPr>
          </a:p>
          <a:p>
            <a:pPr marL="0" marR="5080">
              <a:lnSpc>
                <a:spcPts val="2400"/>
              </a:lnSpc>
              <a:spcBef>
                <a:spcPts val="0"/>
              </a:spcBef>
            </a:pPr>
            <a:r>
              <a:rPr lang="en-GB" spc="-10" dirty="0">
                <a:solidFill>
                  <a:srgbClr val="ABE1FA"/>
                </a:solidFill>
                <a:latin typeface="HelveticaNeueLT Std" panose="020B0604020202020204" pitchFamily="34" charset="77"/>
                <a:cs typeface="HelveticaNeueLT Std"/>
              </a:rPr>
              <a:t>Geneva, Switzerland</a:t>
            </a:r>
          </a:p>
          <a:p>
            <a:pPr marL="0" marR="5080">
              <a:lnSpc>
                <a:spcPts val="2400"/>
              </a:lnSpc>
              <a:spcBef>
                <a:spcPts val="0"/>
              </a:spcBef>
            </a:pPr>
            <a:r>
              <a:rPr lang="en-GB" b="0" i="0" spc="-10" dirty="0">
                <a:solidFill>
                  <a:srgbClr val="ABE1FA"/>
                </a:solidFill>
                <a:latin typeface="HelveticaNeueLT Std" panose="020B0604020202020204" pitchFamily="34" charset="77"/>
                <a:cs typeface="HelveticaNeueLT Std"/>
              </a:rPr>
              <a:t>ragol@cioms.ch</a:t>
            </a:r>
          </a:p>
          <a:p>
            <a:pPr marL="0" marR="5080">
              <a:lnSpc>
                <a:spcPts val="2400"/>
              </a:lnSpc>
              <a:spcBef>
                <a:spcPts val="0"/>
              </a:spcBef>
            </a:pPr>
            <a:endParaRPr sz="2000" b="0" i="0" dirty="0">
              <a:latin typeface="HelveticaNeueLT Std" panose="020B0604020202020204" pitchFamily="34" charset="77"/>
              <a:cs typeface="HelveticaNeueLT Std"/>
            </a:endParaRPr>
          </a:p>
        </p:txBody>
      </p:sp>
    </p:spTree>
    <p:extLst>
      <p:ext uri="{BB962C8B-B14F-4D97-AF65-F5344CB8AC3E}">
        <p14:creationId xmlns:p14="http://schemas.microsoft.com/office/powerpoint/2010/main" val="255700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10</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Regulatory</a:t>
            </a:r>
            <a:r>
              <a:rPr lang="fr-FR" dirty="0"/>
              <a:t> </a:t>
            </a:r>
            <a:r>
              <a:rPr lang="fr-FR" dirty="0" err="1"/>
              <a:t>context</a:t>
            </a:r>
            <a:endParaRPr lang="fr-FR" dirty="0"/>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492188"/>
            <a:ext cx="10624147" cy="2813590"/>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RWD/RWE regulatory history</a:t>
            </a:r>
          </a:p>
          <a:p>
            <a:r>
              <a:rPr lang="en-US" dirty="0"/>
              <a:t>Expectations</a:t>
            </a:r>
          </a:p>
          <a:p>
            <a:r>
              <a:rPr lang="en-US" dirty="0"/>
              <a:t>Current landscape</a:t>
            </a:r>
          </a:p>
        </p:txBody>
      </p:sp>
    </p:spTree>
    <p:extLst>
      <p:ext uri="{BB962C8B-B14F-4D97-AF65-F5344CB8AC3E}">
        <p14:creationId xmlns:p14="http://schemas.microsoft.com/office/powerpoint/2010/main" val="254433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11</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RWD/RWE use in regulation</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40000"/>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Different less resonating aliases</a:t>
            </a:r>
          </a:p>
          <a:p>
            <a:pPr>
              <a:buFont typeface="Arial" panose="020B0604020202020204" pitchFamily="34" charset="0"/>
              <a:buChar char="•"/>
            </a:pPr>
            <a:r>
              <a:rPr lang="en-US" dirty="0"/>
              <a:t>Wide use in post-approval safety monitoring of approved products</a:t>
            </a:r>
          </a:p>
          <a:p>
            <a:pPr lvl="1">
              <a:buFont typeface="Arial" panose="020B0604020202020204" pitchFamily="34" charset="0"/>
              <a:buChar char="•"/>
            </a:pPr>
            <a:r>
              <a:rPr lang="en-US" dirty="0"/>
              <a:t>Variety of data sources (with variable quality/suitability)</a:t>
            </a:r>
          </a:p>
          <a:p>
            <a:pPr lvl="1">
              <a:buFont typeface="Arial" panose="020B0604020202020204" pitchFamily="34" charset="0"/>
              <a:buChar char="•"/>
            </a:pPr>
            <a:r>
              <a:rPr lang="en-US" dirty="0"/>
              <a:t>Observational methods (sometimes liberally used)</a:t>
            </a:r>
          </a:p>
          <a:p>
            <a:pPr lvl="1">
              <a:buFont typeface="Arial" panose="020B0604020202020204" pitchFamily="34" charset="0"/>
              <a:buChar char="•"/>
            </a:pPr>
            <a:r>
              <a:rPr lang="en-US" dirty="0"/>
              <a:t>Mistakes made, challenges mapped and acknowledged, caution in causal inferences</a:t>
            </a:r>
          </a:p>
          <a:p>
            <a:pPr>
              <a:buFont typeface="Arial" panose="020B0604020202020204" pitchFamily="34" charset="0"/>
              <a:buChar char="•"/>
            </a:pPr>
            <a:r>
              <a:rPr lang="en-US" dirty="0"/>
              <a:t>Wide use also in early clinical development (e.g. disease burden, unmet needs, natural history, trial planning)</a:t>
            </a:r>
          </a:p>
          <a:p>
            <a:pPr lvl="1">
              <a:buFont typeface="Arial" panose="020B0604020202020204" pitchFamily="34" charset="0"/>
              <a:buChar char="•"/>
            </a:pPr>
            <a:r>
              <a:rPr lang="en-US" dirty="0"/>
              <a:t>Not all decisions in development are regulatory</a:t>
            </a:r>
          </a:p>
          <a:p>
            <a:pPr>
              <a:buFont typeface="Arial" panose="020B0604020202020204" pitchFamily="34" charset="0"/>
              <a:buChar char="•"/>
            </a:pPr>
            <a:r>
              <a:rPr lang="en-US" dirty="0"/>
              <a:t>More limited</a:t>
            </a:r>
            <a:r>
              <a:rPr lang="et-EE" dirty="0"/>
              <a:t>/</a:t>
            </a:r>
            <a:r>
              <a:rPr lang="et-EE" dirty="0" err="1"/>
              <a:t>supportive</a:t>
            </a:r>
            <a:r>
              <a:rPr lang="en-US" dirty="0"/>
              <a:t> use in efficacy/effectiveness</a:t>
            </a:r>
          </a:p>
        </p:txBody>
      </p:sp>
    </p:spTree>
    <p:extLst>
      <p:ext uri="{BB962C8B-B14F-4D97-AF65-F5344CB8AC3E}">
        <p14:creationId xmlns:p14="http://schemas.microsoft.com/office/powerpoint/2010/main" val="42755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12</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Expectations</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573741" y="2334965"/>
            <a:ext cx="10981765" cy="3150329"/>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t-EE" dirty="0"/>
              <a:t>On </a:t>
            </a:r>
            <a:r>
              <a:rPr lang="et-EE" dirty="0" err="1"/>
              <a:t>the</a:t>
            </a:r>
            <a:r>
              <a:rPr lang="et-EE" dirty="0"/>
              <a:t> </a:t>
            </a:r>
            <a:r>
              <a:rPr lang="et-EE" dirty="0" err="1"/>
              <a:t>back-ground</a:t>
            </a:r>
            <a:r>
              <a:rPr lang="et-EE" dirty="0"/>
              <a:t> of </a:t>
            </a:r>
            <a:r>
              <a:rPr lang="et-EE" dirty="0" err="1"/>
              <a:t>increasing</a:t>
            </a:r>
            <a:r>
              <a:rPr lang="et-EE" dirty="0"/>
              <a:t> </a:t>
            </a:r>
            <a:r>
              <a:rPr lang="et-EE" dirty="0" err="1"/>
              <a:t>amounts</a:t>
            </a:r>
            <a:r>
              <a:rPr lang="et-EE" dirty="0"/>
              <a:t> of RWD </a:t>
            </a:r>
            <a:r>
              <a:rPr lang="et-EE" dirty="0" err="1"/>
              <a:t>being</a:t>
            </a:r>
            <a:r>
              <a:rPr lang="et-EE" dirty="0"/>
              <a:t> </a:t>
            </a:r>
            <a:r>
              <a:rPr lang="et-EE" dirty="0" err="1"/>
              <a:t>collected</a:t>
            </a:r>
            <a:r>
              <a:rPr lang="et-EE" dirty="0"/>
              <a:t> (</a:t>
            </a:r>
            <a:r>
              <a:rPr lang="et-EE" dirty="0" err="1"/>
              <a:t>digitally</a:t>
            </a:r>
            <a:r>
              <a:rPr lang="et-EE" dirty="0"/>
              <a:t>) and </a:t>
            </a:r>
            <a:r>
              <a:rPr lang="et-EE" dirty="0" err="1"/>
              <a:t>being</a:t>
            </a:r>
            <a:r>
              <a:rPr lang="et-EE" dirty="0"/>
              <a:t> </a:t>
            </a:r>
            <a:r>
              <a:rPr lang="et-EE" dirty="0" err="1"/>
              <a:t>available</a:t>
            </a:r>
            <a:r>
              <a:rPr lang="et-EE" dirty="0"/>
              <a:t> </a:t>
            </a:r>
            <a:r>
              <a:rPr lang="et-EE" dirty="0" err="1"/>
              <a:t>for</a:t>
            </a:r>
            <a:r>
              <a:rPr lang="et-EE" dirty="0"/>
              <a:t> </a:t>
            </a:r>
            <a:r>
              <a:rPr lang="et-EE" dirty="0" err="1"/>
              <a:t>analysis</a:t>
            </a:r>
            <a:r>
              <a:rPr lang="et-EE" dirty="0"/>
              <a:t> l</a:t>
            </a:r>
            <a:r>
              <a:rPr lang="en-US" dirty="0" err="1"/>
              <a:t>egislators</a:t>
            </a:r>
            <a:r>
              <a:rPr lang="et-EE" dirty="0"/>
              <a:t>/</a:t>
            </a:r>
            <a:r>
              <a:rPr lang="et-EE" dirty="0" err="1"/>
              <a:t>policy</a:t>
            </a:r>
            <a:r>
              <a:rPr lang="et-EE" dirty="0"/>
              <a:t> </a:t>
            </a:r>
            <a:r>
              <a:rPr lang="et-EE" dirty="0" err="1"/>
              <a:t>makers</a:t>
            </a:r>
            <a:r>
              <a:rPr lang="en-US" dirty="0"/>
              <a:t> in several jurisdictions have put forward expectations for the wider use of </a:t>
            </a:r>
            <a:r>
              <a:rPr lang="et-EE" dirty="0" err="1"/>
              <a:t>these</a:t>
            </a:r>
            <a:r>
              <a:rPr lang="en-US" dirty="0"/>
              <a:t> to facilitate medicines development (sometimes with limited attention to detail)</a:t>
            </a:r>
            <a:endParaRPr lang="et-EE" dirty="0"/>
          </a:p>
          <a:p>
            <a:pPr>
              <a:buFont typeface="Arial" panose="020B0604020202020204" pitchFamily="34" charset="0"/>
              <a:buChar char="•"/>
            </a:pPr>
            <a:r>
              <a:rPr lang="en-US" dirty="0"/>
              <a:t>21st Century Cures Act 2016</a:t>
            </a:r>
            <a:r>
              <a:rPr lang="et-EE" dirty="0"/>
              <a:t> </a:t>
            </a:r>
            <a:r>
              <a:rPr lang="et-EE" dirty="0">
                <a:sym typeface="Symbol" panose="05050102010706020507" pitchFamily="18" charset="2"/>
              </a:rPr>
              <a:t></a:t>
            </a:r>
            <a:r>
              <a:rPr lang="et-EE" dirty="0"/>
              <a:t> FDA </a:t>
            </a:r>
            <a:r>
              <a:rPr lang="et-EE" dirty="0" err="1"/>
              <a:t>framework</a:t>
            </a:r>
            <a:r>
              <a:rPr lang="et-EE" dirty="0"/>
              <a:t> 2018, EMA </a:t>
            </a:r>
            <a:r>
              <a:rPr lang="et-EE" dirty="0" err="1"/>
              <a:t>strategy</a:t>
            </a:r>
            <a:r>
              <a:rPr lang="et-EE" dirty="0"/>
              <a:t> 2017, Health Canada 2019, etc</a:t>
            </a:r>
            <a:endParaRPr lang="en-US" dirty="0"/>
          </a:p>
          <a:p>
            <a:pPr>
              <a:buFont typeface="Arial" panose="020B0604020202020204" pitchFamily="34" charset="0"/>
              <a:buChar char="•"/>
            </a:pPr>
            <a:r>
              <a:rPr lang="en-US" dirty="0"/>
              <a:t>Agencies and developers need to identify settings and sound methods to meet these</a:t>
            </a:r>
          </a:p>
          <a:p>
            <a:pPr marL="742950" lvl="1" indent="-285750">
              <a:buFont typeface="Arial" panose="020B0604020202020204" pitchFamily="34" charset="0"/>
              <a:buChar char="•"/>
            </a:pPr>
            <a:r>
              <a:rPr lang="en-US" dirty="0"/>
              <a:t>Developers have identified different approaches, little guidance and slow progress</a:t>
            </a:r>
            <a:r>
              <a:rPr lang="et-EE" dirty="0"/>
              <a:t> as </a:t>
            </a:r>
            <a:r>
              <a:rPr lang="et-EE" dirty="0" err="1"/>
              <a:t>well</a:t>
            </a:r>
            <a:r>
              <a:rPr lang="et-EE" dirty="0"/>
              <a:t> as </a:t>
            </a:r>
            <a:r>
              <a:rPr lang="et-EE" dirty="0" err="1"/>
              <a:t>disconnect</a:t>
            </a:r>
            <a:r>
              <a:rPr lang="et-EE" dirty="0"/>
              <a:t> </a:t>
            </a:r>
            <a:r>
              <a:rPr lang="et-EE" dirty="0" err="1"/>
              <a:t>between</a:t>
            </a:r>
            <a:r>
              <a:rPr lang="et-EE" dirty="0"/>
              <a:t> </a:t>
            </a:r>
            <a:r>
              <a:rPr lang="et-EE" dirty="0" err="1"/>
              <a:t>regulatory</a:t>
            </a:r>
            <a:r>
              <a:rPr lang="et-EE" dirty="0"/>
              <a:t> </a:t>
            </a:r>
            <a:r>
              <a:rPr lang="et-EE" dirty="0" err="1"/>
              <a:t>bodies</a:t>
            </a:r>
            <a:r>
              <a:rPr lang="et-EE" dirty="0"/>
              <a:t> and HTA </a:t>
            </a:r>
            <a:r>
              <a:rPr lang="et-EE" dirty="0" err="1"/>
              <a:t>agencies</a:t>
            </a:r>
            <a:endParaRPr lang="et-EE" dirty="0"/>
          </a:p>
          <a:p>
            <a:pPr marL="742950" lvl="1" indent="-285750">
              <a:buFont typeface="Arial" panose="020B0604020202020204" pitchFamily="34" charset="0"/>
              <a:buChar char="•"/>
            </a:pPr>
            <a:r>
              <a:rPr lang="en-US" dirty="0"/>
              <a:t>RWE regulatory framework, data quality and standards guidance</a:t>
            </a:r>
            <a:r>
              <a:rPr lang="et-EE" dirty="0"/>
              <a:t>, </a:t>
            </a:r>
            <a:r>
              <a:rPr lang="en-US" dirty="0"/>
              <a:t>study methods guidance</a:t>
            </a:r>
            <a:endParaRPr lang="et-EE" dirty="0"/>
          </a:p>
          <a:p>
            <a:pPr marL="742950" lvl="1" indent="-285750">
              <a:buFont typeface="Arial" panose="020B0604020202020204" pitchFamily="34" charset="0"/>
              <a:buChar char="•"/>
            </a:pPr>
            <a:r>
              <a:rPr lang="en-US" dirty="0"/>
              <a:t>CIOMS WG XIII report is a step in this process</a:t>
            </a:r>
          </a:p>
        </p:txBody>
      </p:sp>
    </p:spTree>
    <p:extLst>
      <p:ext uri="{BB962C8B-B14F-4D97-AF65-F5344CB8AC3E}">
        <p14:creationId xmlns:p14="http://schemas.microsoft.com/office/powerpoint/2010/main" val="368843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13</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Expectations (</a:t>
            </a:r>
            <a:r>
              <a:rPr lang="fr-FR" dirty="0" err="1"/>
              <a:t>regulators</a:t>
            </a:r>
            <a:r>
              <a:rPr lang="fr-FR" dirty="0"/>
              <a:t>)</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40000"/>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Definitions</a:t>
            </a:r>
          </a:p>
          <a:p>
            <a:pPr>
              <a:buFont typeface="Arial" panose="020B0604020202020204" pitchFamily="34" charset="0"/>
              <a:buChar char="•"/>
            </a:pPr>
            <a:r>
              <a:rPr lang="en-US" dirty="0"/>
              <a:t>Fitness for purpose</a:t>
            </a:r>
          </a:p>
          <a:p>
            <a:pPr lvl="1">
              <a:buFont typeface="Arial" panose="020B0604020202020204" pitchFamily="34" charset="0"/>
              <a:buChar char="•"/>
            </a:pPr>
            <a:r>
              <a:rPr lang="en-US" dirty="0"/>
              <a:t>Data generation process, </a:t>
            </a:r>
            <a:r>
              <a:rPr lang="en-US" dirty="0" err="1"/>
              <a:t>sta</a:t>
            </a:r>
            <a:r>
              <a:rPr lang="et-EE" dirty="0"/>
              <a:t>n</a:t>
            </a:r>
            <a:r>
              <a:rPr lang="en-US" dirty="0" err="1"/>
              <a:t>dards</a:t>
            </a:r>
            <a:r>
              <a:rPr lang="en-US" dirty="0"/>
              <a:t> and sources</a:t>
            </a:r>
          </a:p>
          <a:p>
            <a:pPr lvl="1">
              <a:buFont typeface="Arial" panose="020B0604020202020204" pitchFamily="34" charset="0"/>
              <a:buChar char="•"/>
            </a:pPr>
            <a:r>
              <a:rPr lang="et-EE" dirty="0" err="1"/>
              <a:t>Study</a:t>
            </a:r>
            <a:r>
              <a:rPr lang="et-EE" dirty="0"/>
              <a:t> </a:t>
            </a:r>
            <a:r>
              <a:rPr lang="et-EE" dirty="0" err="1"/>
              <a:t>methods</a:t>
            </a:r>
            <a:endParaRPr lang="en-US" dirty="0"/>
          </a:p>
          <a:p>
            <a:pPr lvl="1">
              <a:buFont typeface="Arial" panose="020B0604020202020204" pitchFamily="34" charset="0"/>
              <a:buChar char="•"/>
            </a:pPr>
            <a:r>
              <a:rPr lang="en-US" dirty="0"/>
              <a:t>Most appropriate vs the only feasible</a:t>
            </a:r>
          </a:p>
          <a:p>
            <a:pPr>
              <a:buFont typeface="Arial" panose="020B0604020202020204" pitchFamily="34" charset="0"/>
              <a:buChar char="•"/>
            </a:pPr>
            <a:r>
              <a:rPr lang="en-US" dirty="0"/>
              <a:t>Processes to ensure transparency and trust</a:t>
            </a:r>
          </a:p>
        </p:txBody>
      </p:sp>
    </p:spTree>
    <p:extLst>
      <p:ext uri="{BB962C8B-B14F-4D97-AF65-F5344CB8AC3E}">
        <p14:creationId xmlns:p14="http://schemas.microsoft.com/office/powerpoint/2010/main" val="359642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a:xfrm>
            <a:off x="432000" y="5208280"/>
            <a:ext cx="10620000" cy="769056"/>
          </a:xfrm>
        </p:spPr>
        <p:txBody>
          <a:bodyPr>
            <a:normAutofit/>
          </a:bodyPr>
          <a:lstStyle/>
          <a:p>
            <a:pPr marL="0" indent="0">
              <a:buNone/>
            </a:pPr>
            <a:r>
              <a:rPr lang="et-EE" sz="1800" b="1" dirty="0" err="1">
                <a:solidFill>
                  <a:srgbClr val="7030A0"/>
                </a:solidFill>
              </a:rPr>
              <a:t>Rely</a:t>
            </a:r>
            <a:r>
              <a:rPr lang="et-EE" sz="1800" b="1" dirty="0">
                <a:solidFill>
                  <a:srgbClr val="7030A0"/>
                </a:solidFill>
              </a:rPr>
              <a:t> (</a:t>
            </a:r>
            <a:r>
              <a:rPr lang="et-EE" sz="1800" b="1" dirty="0" err="1">
                <a:solidFill>
                  <a:srgbClr val="7030A0"/>
                </a:solidFill>
              </a:rPr>
              <a:t>mainly</a:t>
            </a:r>
            <a:r>
              <a:rPr lang="et-EE" sz="1800" b="1" dirty="0">
                <a:solidFill>
                  <a:srgbClr val="7030A0"/>
                </a:solidFill>
              </a:rPr>
              <a:t>) on </a:t>
            </a:r>
            <a:r>
              <a:rPr lang="et-EE" sz="1800" b="1" dirty="0" err="1">
                <a:solidFill>
                  <a:srgbClr val="7030A0"/>
                </a:solidFill>
              </a:rPr>
              <a:t>public</a:t>
            </a:r>
            <a:r>
              <a:rPr lang="et-EE" sz="1800" b="1" dirty="0">
                <a:solidFill>
                  <a:srgbClr val="7030A0"/>
                </a:solidFill>
              </a:rPr>
              <a:t> </a:t>
            </a:r>
            <a:r>
              <a:rPr lang="et-EE" sz="1800" b="1" dirty="0" err="1">
                <a:solidFill>
                  <a:srgbClr val="7030A0"/>
                </a:solidFill>
              </a:rPr>
              <a:t>data</a:t>
            </a:r>
            <a:r>
              <a:rPr lang="et-EE" sz="1800" b="1" dirty="0">
                <a:solidFill>
                  <a:srgbClr val="7030A0"/>
                </a:solidFill>
              </a:rPr>
              <a:t> </a:t>
            </a:r>
          </a:p>
          <a:p>
            <a:pPr marL="0" indent="0">
              <a:buNone/>
            </a:pPr>
            <a:r>
              <a:rPr lang="et-EE" sz="1800" b="1" dirty="0" err="1">
                <a:solidFill>
                  <a:srgbClr val="7030A0"/>
                </a:solidFill>
              </a:rPr>
              <a:t>Different</a:t>
            </a:r>
            <a:r>
              <a:rPr lang="et-EE" sz="1800" b="1" dirty="0">
                <a:solidFill>
                  <a:srgbClr val="7030A0"/>
                </a:solidFill>
              </a:rPr>
              <a:t> </a:t>
            </a:r>
            <a:r>
              <a:rPr lang="et-EE" sz="1800" b="1" dirty="0" err="1">
                <a:solidFill>
                  <a:srgbClr val="7030A0"/>
                </a:solidFill>
              </a:rPr>
              <a:t>definitions</a:t>
            </a:r>
            <a:r>
              <a:rPr lang="et-EE" sz="1800" b="1" dirty="0">
                <a:solidFill>
                  <a:srgbClr val="7030A0"/>
                </a:solidFill>
              </a:rPr>
              <a:t> </a:t>
            </a:r>
            <a:r>
              <a:rPr lang="et-EE" sz="1800" b="1" dirty="0" err="1">
                <a:solidFill>
                  <a:srgbClr val="7030A0"/>
                </a:solidFill>
              </a:rPr>
              <a:t>complicate</a:t>
            </a:r>
            <a:r>
              <a:rPr lang="et-EE" sz="1800" b="1" dirty="0">
                <a:solidFill>
                  <a:srgbClr val="7030A0"/>
                </a:solidFill>
              </a:rPr>
              <a:t> </a:t>
            </a:r>
            <a:r>
              <a:rPr lang="et-EE" sz="1800" b="1" dirty="0" err="1">
                <a:solidFill>
                  <a:srgbClr val="7030A0"/>
                </a:solidFill>
              </a:rPr>
              <a:t>comparisons</a:t>
            </a:r>
            <a:r>
              <a:rPr lang="et-EE" sz="1800" b="1" dirty="0">
                <a:solidFill>
                  <a:srgbClr val="7030A0"/>
                </a:solidFill>
              </a:rPr>
              <a:t> </a:t>
            </a:r>
            <a:r>
              <a:rPr lang="et-EE" sz="1800" b="1" dirty="0" err="1">
                <a:solidFill>
                  <a:srgbClr val="7030A0"/>
                </a:solidFill>
              </a:rPr>
              <a:t>between</a:t>
            </a:r>
            <a:r>
              <a:rPr lang="et-EE" sz="1800" b="1" dirty="0">
                <a:solidFill>
                  <a:srgbClr val="7030A0"/>
                </a:solidFill>
              </a:rPr>
              <a:t> </a:t>
            </a:r>
            <a:r>
              <a:rPr lang="et-EE" sz="1800" b="1" dirty="0" err="1">
                <a:solidFill>
                  <a:srgbClr val="7030A0"/>
                </a:solidFill>
              </a:rPr>
              <a:t>studies</a:t>
            </a:r>
            <a:r>
              <a:rPr lang="et-EE" sz="1800" b="1" dirty="0">
                <a:solidFill>
                  <a:srgbClr val="7030A0"/>
                </a:solidFill>
              </a:rPr>
              <a:t> and </a:t>
            </a:r>
            <a:r>
              <a:rPr lang="et-EE" sz="1800" b="1" dirty="0" err="1">
                <a:solidFill>
                  <a:srgbClr val="7030A0"/>
                </a:solidFill>
              </a:rPr>
              <a:t>regions</a:t>
            </a:r>
            <a:endParaRPr lang="et-EE" sz="1800" b="1" dirty="0">
              <a:solidFill>
                <a:srgbClr val="7030A0"/>
              </a:solidFill>
            </a:endParaRPr>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14</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Current</a:t>
            </a:r>
            <a:r>
              <a:rPr lang="fr-FR" dirty="0"/>
              <a:t> use</a:t>
            </a:r>
          </a:p>
        </p:txBody>
      </p:sp>
      <p:sp>
        <p:nvSpPr>
          <p:cNvPr id="10" name="Rectangle 3">
            <a:extLst>
              <a:ext uri="{FF2B5EF4-FFF2-40B4-BE49-F238E27FC236}">
                <a16:creationId xmlns:a16="http://schemas.microsoft.com/office/drawing/2014/main" id="{E1C94E54-2DAC-48D6-9992-A3E4DCC5F6EA}"/>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200" b="0" i="0" u="none" strike="noStrike" cap="none" normalizeH="0" baseline="0">
                <a:ln>
                  <a:noFill/>
                </a:ln>
                <a:solidFill>
                  <a:srgbClr val="1B1B1B"/>
                </a:solidFill>
                <a:effectLst/>
                <a:latin typeface="Source Sans Pro Web"/>
              </a:rPr>
              <a:t>. 2022 Nov 4;113(1):135–151. doi: </a:t>
            </a:r>
            <a:r>
              <a:rPr kumimoji="0" lang="et-EE" altLang="et-EE" sz="1200" b="0" i="0" u="sng" strike="noStrike" cap="none" normalizeH="0" baseline="0">
                <a:ln>
                  <a:noFill/>
                </a:ln>
                <a:solidFill>
                  <a:srgbClr val="1A4480"/>
                </a:solidFill>
                <a:effectLst/>
                <a:latin typeface="Source Sans Pro Web"/>
                <a:hlinkClick r:id="rId3"/>
              </a:rPr>
              <a:t>10.1002/cpt.2766</a:t>
            </a:r>
            <a:r>
              <a:rPr kumimoji="0" lang="et-EE" altLang="et-EE" sz="800" b="0" i="0" u="none" strike="noStrike" cap="none" normalizeH="0" baseline="0">
                <a:ln>
                  <a:noFill/>
                </a:ln>
                <a:solidFill>
                  <a:schemeClr val="tx1"/>
                </a:solidFill>
                <a:effectLst/>
              </a:rPr>
              <a:t> </a:t>
            </a:r>
            <a:endParaRPr kumimoji="0" lang="et-EE" altLang="et-EE" sz="1800" b="0" i="0" u="none" strike="noStrike" cap="none" normalizeH="0" baseline="0">
              <a:ln>
                <a:noFill/>
              </a:ln>
              <a:solidFill>
                <a:schemeClr val="tx1"/>
              </a:solidFill>
              <a:effectLst/>
              <a:latin typeface="Arial" panose="020B0604020202020204" pitchFamily="34" charset="0"/>
            </a:endParaRPr>
          </a:p>
        </p:txBody>
      </p:sp>
      <p:grpSp>
        <p:nvGrpSpPr>
          <p:cNvPr id="12" name="Rühm 11">
            <a:extLst>
              <a:ext uri="{FF2B5EF4-FFF2-40B4-BE49-F238E27FC236}">
                <a16:creationId xmlns:a16="http://schemas.microsoft.com/office/drawing/2014/main" id="{7A8D3437-AF3B-9E27-C9BE-CA061E8E331C}"/>
              </a:ext>
            </a:extLst>
          </p:cNvPr>
          <p:cNvGrpSpPr/>
          <p:nvPr/>
        </p:nvGrpSpPr>
        <p:grpSpPr>
          <a:xfrm>
            <a:off x="432000" y="1847545"/>
            <a:ext cx="5222308" cy="1804798"/>
            <a:chOff x="1777255" y="3846740"/>
            <a:chExt cx="5222308" cy="1804798"/>
          </a:xfrm>
        </p:grpSpPr>
        <p:pic>
          <p:nvPicPr>
            <p:cNvPr id="8" name="Pilt 7">
              <a:extLst>
                <a:ext uri="{FF2B5EF4-FFF2-40B4-BE49-F238E27FC236}">
                  <a16:creationId xmlns:a16="http://schemas.microsoft.com/office/drawing/2014/main" id="{978E634E-746A-28D2-D89D-2C81414A0B13}"/>
                </a:ext>
              </a:extLst>
            </p:cNvPr>
            <p:cNvPicPr>
              <a:picLocks noChangeAspect="1"/>
            </p:cNvPicPr>
            <p:nvPr/>
          </p:nvPicPr>
          <p:blipFill>
            <a:blip r:embed="rId4"/>
            <a:stretch>
              <a:fillRect/>
            </a:stretch>
          </p:blipFill>
          <p:spPr>
            <a:xfrm>
              <a:off x="1777255" y="3846740"/>
              <a:ext cx="5072643" cy="1679260"/>
            </a:xfrm>
            <a:prstGeom prst="rect">
              <a:avLst/>
            </a:prstGeom>
          </p:spPr>
        </p:pic>
        <p:sp>
          <p:nvSpPr>
            <p:cNvPr id="11" name="TextBox 10">
              <a:extLst>
                <a:ext uri="{FF2B5EF4-FFF2-40B4-BE49-F238E27FC236}">
                  <a16:creationId xmlns:a16="http://schemas.microsoft.com/office/drawing/2014/main" id="{092D623D-3584-8C45-E430-545A39CC85CC}"/>
                </a:ext>
              </a:extLst>
            </p:cNvPr>
            <p:cNvSpPr txBox="1"/>
            <p:nvPr/>
          </p:nvSpPr>
          <p:spPr>
            <a:xfrm>
              <a:off x="4231342" y="5343761"/>
              <a:ext cx="2768221" cy="307777"/>
            </a:xfrm>
            <a:prstGeom prst="rect">
              <a:avLst/>
            </a:prstGeom>
            <a:noFill/>
          </p:spPr>
          <p:txBody>
            <a:bodyPr wrap="square">
              <a:spAutoFit/>
            </a:bodyPr>
            <a:lstStyle/>
            <a:p>
              <a:r>
                <a:rPr lang="et-EE" sz="1400" dirty="0">
                  <a:solidFill>
                    <a:srgbClr val="2E75B6"/>
                  </a:solidFill>
                </a:rPr>
                <a:t>https://doi.org/10.1002/cpt.2766</a:t>
              </a:r>
            </a:p>
          </p:txBody>
        </p:sp>
      </p:grpSp>
      <p:grpSp>
        <p:nvGrpSpPr>
          <p:cNvPr id="17" name="Rühm 16">
            <a:extLst>
              <a:ext uri="{FF2B5EF4-FFF2-40B4-BE49-F238E27FC236}">
                <a16:creationId xmlns:a16="http://schemas.microsoft.com/office/drawing/2014/main" id="{F44B07EE-77EA-C68E-D9AC-DCF0CB916136}"/>
              </a:ext>
            </a:extLst>
          </p:cNvPr>
          <p:cNvGrpSpPr/>
          <p:nvPr/>
        </p:nvGrpSpPr>
        <p:grpSpPr>
          <a:xfrm>
            <a:off x="5919553" y="1842696"/>
            <a:ext cx="7691027" cy="1781420"/>
            <a:chOff x="6917328" y="3846740"/>
            <a:chExt cx="7691027" cy="1781420"/>
          </a:xfrm>
        </p:grpSpPr>
        <p:pic>
          <p:nvPicPr>
            <p:cNvPr id="14" name="Pilt 13">
              <a:extLst>
                <a:ext uri="{FF2B5EF4-FFF2-40B4-BE49-F238E27FC236}">
                  <a16:creationId xmlns:a16="http://schemas.microsoft.com/office/drawing/2014/main" id="{D92CC518-FE2D-AE1C-CA09-401AD4A7E0A2}"/>
                </a:ext>
              </a:extLst>
            </p:cNvPr>
            <p:cNvPicPr>
              <a:picLocks noChangeAspect="1"/>
            </p:cNvPicPr>
            <p:nvPr/>
          </p:nvPicPr>
          <p:blipFill>
            <a:blip r:embed="rId5"/>
            <a:stretch>
              <a:fillRect/>
            </a:stretch>
          </p:blipFill>
          <p:spPr>
            <a:xfrm>
              <a:off x="6917328" y="3846740"/>
              <a:ext cx="5072643" cy="1530608"/>
            </a:xfrm>
            <a:prstGeom prst="rect">
              <a:avLst/>
            </a:prstGeom>
          </p:spPr>
        </p:pic>
        <p:sp>
          <p:nvSpPr>
            <p:cNvPr id="16" name="TextBox 15">
              <a:extLst>
                <a:ext uri="{FF2B5EF4-FFF2-40B4-BE49-F238E27FC236}">
                  <a16:creationId xmlns:a16="http://schemas.microsoft.com/office/drawing/2014/main" id="{328D2B78-B472-17FF-FA1A-4C838D0405BA}"/>
                </a:ext>
              </a:extLst>
            </p:cNvPr>
            <p:cNvSpPr txBox="1"/>
            <p:nvPr/>
          </p:nvSpPr>
          <p:spPr>
            <a:xfrm>
              <a:off x="8512355" y="5320383"/>
              <a:ext cx="6096000" cy="307777"/>
            </a:xfrm>
            <a:prstGeom prst="rect">
              <a:avLst/>
            </a:prstGeom>
            <a:noFill/>
          </p:spPr>
          <p:txBody>
            <a:bodyPr wrap="square">
              <a:spAutoFit/>
            </a:bodyPr>
            <a:lstStyle/>
            <a:p>
              <a:r>
                <a:rPr lang="et-EE" sz="1400" dirty="0">
                  <a:solidFill>
                    <a:srgbClr val="2E75B6"/>
                  </a:solidFill>
                </a:rPr>
                <a:t>https://doi.org/10.1186/s13023-024-03111-2</a:t>
              </a:r>
            </a:p>
          </p:txBody>
        </p:sp>
      </p:grpSp>
      <p:grpSp>
        <p:nvGrpSpPr>
          <p:cNvPr id="22" name="Rühm 21">
            <a:extLst>
              <a:ext uri="{FF2B5EF4-FFF2-40B4-BE49-F238E27FC236}">
                <a16:creationId xmlns:a16="http://schemas.microsoft.com/office/drawing/2014/main" id="{69B565FA-E4BC-A65D-95CF-5E6719BF0D63}"/>
              </a:ext>
            </a:extLst>
          </p:cNvPr>
          <p:cNvGrpSpPr/>
          <p:nvPr/>
        </p:nvGrpSpPr>
        <p:grpSpPr>
          <a:xfrm>
            <a:off x="432000" y="3777446"/>
            <a:ext cx="6077186" cy="1430834"/>
            <a:chOff x="4941796" y="2207035"/>
            <a:chExt cx="6077186" cy="1430834"/>
          </a:xfrm>
        </p:grpSpPr>
        <p:pic>
          <p:nvPicPr>
            <p:cNvPr id="19" name="Pilt 18">
              <a:extLst>
                <a:ext uri="{FF2B5EF4-FFF2-40B4-BE49-F238E27FC236}">
                  <a16:creationId xmlns:a16="http://schemas.microsoft.com/office/drawing/2014/main" id="{4F0B7BB8-39BC-0E6C-5428-87E9E78B7991}"/>
                </a:ext>
              </a:extLst>
            </p:cNvPr>
            <p:cNvPicPr>
              <a:picLocks noChangeAspect="1"/>
            </p:cNvPicPr>
            <p:nvPr/>
          </p:nvPicPr>
          <p:blipFill>
            <a:blip r:embed="rId6"/>
            <a:stretch>
              <a:fillRect/>
            </a:stretch>
          </p:blipFill>
          <p:spPr>
            <a:xfrm>
              <a:off x="4941796" y="2207035"/>
              <a:ext cx="5072643" cy="1221965"/>
            </a:xfrm>
            <a:prstGeom prst="rect">
              <a:avLst/>
            </a:prstGeom>
          </p:spPr>
        </p:pic>
        <p:sp>
          <p:nvSpPr>
            <p:cNvPr id="21" name="TextBox 20">
              <a:extLst>
                <a:ext uri="{FF2B5EF4-FFF2-40B4-BE49-F238E27FC236}">
                  <a16:creationId xmlns:a16="http://schemas.microsoft.com/office/drawing/2014/main" id="{B06AFA37-0FBA-F615-75C7-104B28ED92A2}"/>
                </a:ext>
              </a:extLst>
            </p:cNvPr>
            <p:cNvSpPr txBox="1"/>
            <p:nvPr/>
          </p:nvSpPr>
          <p:spPr>
            <a:xfrm>
              <a:off x="7392437" y="3330092"/>
              <a:ext cx="3626545" cy="307777"/>
            </a:xfrm>
            <a:prstGeom prst="rect">
              <a:avLst/>
            </a:prstGeom>
            <a:noFill/>
          </p:spPr>
          <p:txBody>
            <a:bodyPr wrap="square">
              <a:spAutoFit/>
            </a:bodyPr>
            <a:lstStyle/>
            <a:p>
              <a:r>
                <a:rPr lang="et-EE" sz="1400" dirty="0">
                  <a:solidFill>
                    <a:srgbClr val="2E75B6"/>
                  </a:solidFill>
                </a:rPr>
                <a:t>https://doi.org/10.1111/cts.13702</a:t>
              </a:r>
            </a:p>
          </p:txBody>
        </p:sp>
      </p:grpSp>
    </p:spTree>
    <p:extLst>
      <p:ext uri="{BB962C8B-B14F-4D97-AF65-F5344CB8AC3E}">
        <p14:creationId xmlns:p14="http://schemas.microsoft.com/office/powerpoint/2010/main" val="128152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15</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Current</a:t>
            </a:r>
            <a:r>
              <a:rPr lang="fr-FR" dirty="0"/>
              <a:t> use</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40409" y="2365089"/>
            <a:ext cx="4857324" cy="2670154"/>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t-EE" b="0" dirty="0" err="1"/>
              <a:t>Pre-authorisation</a:t>
            </a:r>
            <a:r>
              <a:rPr lang="et-EE" b="0" dirty="0"/>
              <a:t> – </a:t>
            </a:r>
            <a:r>
              <a:rPr lang="et-EE" b="0" dirty="0" err="1"/>
              <a:t>Postauthorisation</a:t>
            </a:r>
            <a:endParaRPr lang="et-EE" b="0" dirty="0"/>
          </a:p>
          <a:p>
            <a:pPr>
              <a:buFont typeface="Arial" panose="020B0604020202020204" pitchFamily="34" charset="0"/>
              <a:buChar char="•"/>
            </a:pPr>
            <a:r>
              <a:rPr lang="et-EE" b="0" dirty="0"/>
              <a:t>Main – </a:t>
            </a:r>
            <a:r>
              <a:rPr lang="et-EE" b="0" dirty="0" err="1"/>
              <a:t>Supportive</a:t>
            </a:r>
            <a:endParaRPr lang="et-EE" b="0" dirty="0"/>
          </a:p>
          <a:p>
            <a:pPr>
              <a:buFont typeface="Arial" panose="020B0604020202020204" pitchFamily="34" charset="0"/>
              <a:buChar char="•"/>
            </a:pPr>
            <a:r>
              <a:rPr lang="et-EE" b="0" dirty="0" err="1"/>
              <a:t>Study</a:t>
            </a:r>
            <a:r>
              <a:rPr lang="et-EE" b="0" dirty="0"/>
              <a:t> </a:t>
            </a:r>
            <a:r>
              <a:rPr lang="et-EE" b="0" dirty="0" err="1"/>
              <a:t>objectives</a:t>
            </a:r>
            <a:r>
              <a:rPr lang="et-EE" b="0" dirty="0"/>
              <a:t> (</a:t>
            </a:r>
            <a:r>
              <a:rPr lang="et-EE" b="0" dirty="0" err="1"/>
              <a:t>disease</a:t>
            </a:r>
            <a:r>
              <a:rPr lang="et-EE" b="0" dirty="0"/>
              <a:t> </a:t>
            </a:r>
            <a:r>
              <a:rPr lang="et-EE" b="0" dirty="0" err="1"/>
              <a:t>epidemiology</a:t>
            </a:r>
            <a:r>
              <a:rPr lang="et-EE" b="0" dirty="0"/>
              <a:t>, </a:t>
            </a:r>
            <a:r>
              <a:rPr lang="et-EE" b="0" dirty="0" err="1"/>
              <a:t>efficacy</a:t>
            </a:r>
            <a:r>
              <a:rPr lang="et-EE" b="0" dirty="0"/>
              <a:t>/</a:t>
            </a:r>
            <a:r>
              <a:rPr lang="et-EE" b="0" dirty="0" err="1"/>
              <a:t>effectiveness</a:t>
            </a:r>
            <a:r>
              <a:rPr lang="et-EE" b="0" dirty="0"/>
              <a:t>, </a:t>
            </a:r>
            <a:r>
              <a:rPr lang="et-EE" b="0" dirty="0" err="1"/>
              <a:t>utilisation</a:t>
            </a:r>
            <a:r>
              <a:rPr lang="et-EE" b="0" dirty="0"/>
              <a:t>, </a:t>
            </a:r>
            <a:r>
              <a:rPr lang="et-EE" b="0" dirty="0" err="1"/>
              <a:t>safety</a:t>
            </a:r>
            <a:r>
              <a:rPr lang="et-EE" b="0" dirty="0"/>
              <a:t>)</a:t>
            </a:r>
          </a:p>
          <a:p>
            <a:pPr>
              <a:buFont typeface="Arial" panose="020B0604020202020204" pitchFamily="34" charset="0"/>
              <a:buChar char="•"/>
            </a:pPr>
            <a:r>
              <a:rPr lang="et-EE" b="0" dirty="0" err="1"/>
              <a:t>Purpose</a:t>
            </a:r>
            <a:r>
              <a:rPr lang="et-EE" b="0" dirty="0"/>
              <a:t> </a:t>
            </a:r>
            <a:r>
              <a:rPr lang="et-EE" b="0" dirty="0" err="1"/>
              <a:t>to</a:t>
            </a:r>
            <a:r>
              <a:rPr lang="et-EE" b="0" dirty="0"/>
              <a:t> </a:t>
            </a:r>
            <a:r>
              <a:rPr lang="et-EE" b="0" dirty="0" err="1"/>
              <a:t>use</a:t>
            </a:r>
            <a:r>
              <a:rPr lang="et-EE" b="0" dirty="0"/>
              <a:t> RWD</a:t>
            </a:r>
          </a:p>
          <a:p>
            <a:pPr>
              <a:buFont typeface="Arial" panose="020B0604020202020204" pitchFamily="34" charset="0"/>
              <a:buChar char="•"/>
            </a:pPr>
            <a:r>
              <a:rPr lang="et-EE" b="0" dirty="0"/>
              <a:t>Data </a:t>
            </a:r>
            <a:r>
              <a:rPr lang="et-EE" b="0" dirty="0" err="1"/>
              <a:t>source</a:t>
            </a:r>
            <a:r>
              <a:rPr lang="et-EE" b="0" dirty="0"/>
              <a:t> (</a:t>
            </a:r>
            <a:r>
              <a:rPr lang="et-EE" b="0" dirty="0" err="1"/>
              <a:t>medical</a:t>
            </a:r>
            <a:r>
              <a:rPr lang="et-EE" b="0" dirty="0"/>
              <a:t> </a:t>
            </a:r>
            <a:r>
              <a:rPr lang="et-EE" b="0" dirty="0" err="1"/>
              <a:t>records</a:t>
            </a:r>
            <a:r>
              <a:rPr lang="et-EE" b="0" dirty="0"/>
              <a:t>, </a:t>
            </a:r>
            <a:r>
              <a:rPr lang="et-EE" b="0" dirty="0" err="1"/>
              <a:t>registries</a:t>
            </a:r>
            <a:r>
              <a:rPr lang="et-EE" b="0" dirty="0"/>
              <a:t>, </a:t>
            </a:r>
            <a:r>
              <a:rPr lang="et-EE" b="0" dirty="0" err="1"/>
              <a:t>research</a:t>
            </a:r>
            <a:r>
              <a:rPr lang="et-EE" b="0" dirty="0"/>
              <a:t> </a:t>
            </a:r>
            <a:r>
              <a:rPr lang="et-EE" b="0" dirty="0" err="1"/>
              <a:t>databases</a:t>
            </a:r>
            <a:r>
              <a:rPr lang="et-EE" b="0" dirty="0"/>
              <a:t>, etc)</a:t>
            </a:r>
          </a:p>
          <a:p>
            <a:pPr>
              <a:buFont typeface="Arial" panose="020B0604020202020204" pitchFamily="34" charset="0"/>
              <a:buChar char="•"/>
            </a:pPr>
            <a:r>
              <a:rPr lang="et-EE" b="0" dirty="0" err="1"/>
              <a:t>Study</a:t>
            </a:r>
            <a:r>
              <a:rPr lang="et-EE" b="0" dirty="0"/>
              <a:t> </a:t>
            </a:r>
            <a:r>
              <a:rPr lang="et-EE" b="0" dirty="0" err="1"/>
              <a:t>design</a:t>
            </a:r>
            <a:r>
              <a:rPr lang="et-EE" b="0" dirty="0"/>
              <a:t> (</a:t>
            </a:r>
            <a:r>
              <a:rPr lang="et-EE" b="0" dirty="0" err="1"/>
              <a:t>cross-sectional</a:t>
            </a:r>
            <a:r>
              <a:rPr lang="et-EE" b="0" dirty="0"/>
              <a:t>, </a:t>
            </a:r>
            <a:r>
              <a:rPr lang="et-EE" b="0" dirty="0" err="1"/>
              <a:t>prospective</a:t>
            </a:r>
            <a:r>
              <a:rPr lang="et-EE" b="0" dirty="0"/>
              <a:t> </a:t>
            </a:r>
            <a:r>
              <a:rPr lang="et-EE" b="0" dirty="0" err="1"/>
              <a:t>cohort</a:t>
            </a:r>
            <a:r>
              <a:rPr lang="et-EE" b="0" dirty="0"/>
              <a:t>, </a:t>
            </a:r>
            <a:r>
              <a:rPr lang="et-EE" b="0" dirty="0" err="1"/>
              <a:t>retrospective</a:t>
            </a:r>
            <a:r>
              <a:rPr lang="et-EE" b="0" dirty="0"/>
              <a:t> </a:t>
            </a:r>
            <a:r>
              <a:rPr lang="et-EE" b="0" dirty="0" err="1"/>
              <a:t>cohort</a:t>
            </a:r>
            <a:r>
              <a:rPr lang="et-EE" b="0" dirty="0"/>
              <a:t>, etc)</a:t>
            </a:r>
          </a:p>
        </p:txBody>
      </p:sp>
      <p:pic>
        <p:nvPicPr>
          <p:cNvPr id="3" name="Pilt 2">
            <a:extLst>
              <a:ext uri="{FF2B5EF4-FFF2-40B4-BE49-F238E27FC236}">
                <a16:creationId xmlns:a16="http://schemas.microsoft.com/office/drawing/2014/main" id="{7553D6B3-AAB9-DA92-9B4F-F8D6A6448A91}"/>
              </a:ext>
            </a:extLst>
          </p:cNvPr>
          <p:cNvPicPr>
            <a:picLocks noChangeAspect="1"/>
          </p:cNvPicPr>
          <p:nvPr/>
        </p:nvPicPr>
        <p:blipFill>
          <a:blip r:embed="rId4"/>
          <a:stretch>
            <a:fillRect/>
          </a:stretch>
        </p:blipFill>
        <p:spPr>
          <a:xfrm>
            <a:off x="5919554" y="2375648"/>
            <a:ext cx="5126620" cy="2888661"/>
          </a:xfrm>
          <a:prstGeom prst="rect">
            <a:avLst/>
          </a:prstGeom>
        </p:spPr>
      </p:pic>
      <p:sp>
        <p:nvSpPr>
          <p:cNvPr id="7" name="TextBox 6">
            <a:extLst>
              <a:ext uri="{FF2B5EF4-FFF2-40B4-BE49-F238E27FC236}">
                <a16:creationId xmlns:a16="http://schemas.microsoft.com/office/drawing/2014/main" id="{6833F67C-678D-ABDB-439D-82B13AAECB77}"/>
              </a:ext>
            </a:extLst>
          </p:cNvPr>
          <p:cNvSpPr txBox="1"/>
          <p:nvPr/>
        </p:nvSpPr>
        <p:spPr>
          <a:xfrm>
            <a:off x="5597733" y="5243952"/>
            <a:ext cx="5448441" cy="276999"/>
          </a:xfrm>
          <a:prstGeom prst="rect">
            <a:avLst/>
          </a:prstGeom>
          <a:noFill/>
        </p:spPr>
        <p:txBody>
          <a:bodyPr wrap="square">
            <a:spAutoFit/>
          </a:bodyPr>
          <a:lstStyle/>
          <a:p>
            <a:pPr algn="r"/>
            <a:r>
              <a:rPr lang="et-EE" sz="1200" i="1" dirty="0" err="1">
                <a:solidFill>
                  <a:schemeClr val="tx1">
                    <a:lumMod val="50000"/>
                    <a:lumOff val="50000"/>
                  </a:schemeClr>
                </a:solidFill>
              </a:rPr>
              <a:t>Bakker</a:t>
            </a:r>
            <a:r>
              <a:rPr lang="et-EE" sz="1200" i="1" dirty="0">
                <a:solidFill>
                  <a:schemeClr val="tx1">
                    <a:lumMod val="50000"/>
                    <a:lumOff val="50000"/>
                  </a:schemeClr>
                </a:solidFill>
              </a:rPr>
              <a:t> E, et </a:t>
            </a:r>
            <a:r>
              <a:rPr lang="et-EE" sz="1200" i="1" dirty="0" err="1">
                <a:solidFill>
                  <a:schemeClr val="tx1">
                    <a:lumMod val="50000"/>
                    <a:lumOff val="50000"/>
                  </a:schemeClr>
                </a:solidFill>
              </a:rPr>
              <a:t>al</a:t>
            </a:r>
            <a:r>
              <a:rPr lang="et-EE" sz="1200" i="1" dirty="0">
                <a:solidFill>
                  <a:schemeClr val="tx1">
                    <a:lumMod val="50000"/>
                    <a:lumOff val="50000"/>
                  </a:schemeClr>
                </a:solidFill>
              </a:rPr>
              <a:t>. </a:t>
            </a:r>
            <a:r>
              <a:rPr lang="et-EE" sz="1200" i="1" dirty="0" err="1">
                <a:solidFill>
                  <a:schemeClr val="tx1">
                    <a:lumMod val="50000"/>
                    <a:lumOff val="50000"/>
                  </a:schemeClr>
                </a:solidFill>
              </a:rPr>
              <a:t>Clin</a:t>
            </a:r>
            <a:r>
              <a:rPr lang="et-EE" sz="1200" i="1" dirty="0">
                <a:solidFill>
                  <a:schemeClr val="tx1">
                    <a:lumMod val="50000"/>
                    <a:lumOff val="50000"/>
                  </a:schemeClr>
                </a:solidFill>
              </a:rPr>
              <a:t> </a:t>
            </a:r>
            <a:r>
              <a:rPr lang="et-EE" sz="1200" i="1" dirty="0" err="1">
                <a:solidFill>
                  <a:schemeClr val="tx1">
                    <a:lumMod val="50000"/>
                    <a:lumOff val="50000"/>
                  </a:schemeClr>
                </a:solidFill>
              </a:rPr>
              <a:t>Pharmacol</a:t>
            </a:r>
            <a:r>
              <a:rPr lang="et-EE" sz="1200" i="1" dirty="0">
                <a:solidFill>
                  <a:schemeClr val="tx1">
                    <a:lumMod val="50000"/>
                    <a:lumOff val="50000"/>
                  </a:schemeClr>
                </a:solidFill>
              </a:rPr>
              <a:t> </a:t>
            </a:r>
            <a:r>
              <a:rPr lang="et-EE" sz="1200" i="1" dirty="0" err="1">
                <a:solidFill>
                  <a:schemeClr val="tx1">
                    <a:lumMod val="50000"/>
                    <a:lumOff val="50000"/>
                  </a:schemeClr>
                </a:solidFill>
              </a:rPr>
              <a:t>Ther</a:t>
            </a:r>
            <a:r>
              <a:rPr lang="et-EE" sz="1200" i="1" dirty="0">
                <a:solidFill>
                  <a:schemeClr val="tx1">
                    <a:lumMod val="50000"/>
                    <a:lumOff val="50000"/>
                  </a:schemeClr>
                </a:solidFill>
              </a:rPr>
              <a:t>. 2023;113(1):135-151</a:t>
            </a:r>
          </a:p>
        </p:txBody>
      </p:sp>
    </p:spTree>
    <p:extLst>
      <p:ext uri="{BB962C8B-B14F-4D97-AF65-F5344CB8AC3E}">
        <p14:creationId xmlns:p14="http://schemas.microsoft.com/office/powerpoint/2010/main" val="337066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normAutofit fontScale="92500"/>
          </a:bodyPr>
          <a:lstStyle/>
          <a:p>
            <a:r>
              <a:rPr lang="fr-FR" dirty="0"/>
              <a:t>FDA</a:t>
            </a:r>
            <a:r>
              <a:rPr lang="et-EE" dirty="0"/>
              <a:t> – </a:t>
            </a:r>
            <a:r>
              <a:rPr lang="et-EE" dirty="0" err="1"/>
              <a:t>Framework</a:t>
            </a:r>
            <a:r>
              <a:rPr lang="et-EE" dirty="0"/>
              <a:t> (2018) and </a:t>
            </a:r>
            <a:r>
              <a:rPr lang="et-EE" dirty="0" err="1"/>
              <a:t>series</a:t>
            </a:r>
            <a:r>
              <a:rPr lang="et-EE" dirty="0"/>
              <a:t> of RWE </a:t>
            </a:r>
            <a:r>
              <a:rPr lang="et-EE" dirty="0" err="1"/>
              <a:t>guidances</a:t>
            </a:r>
            <a:r>
              <a:rPr lang="et-EE" dirty="0"/>
              <a:t> </a:t>
            </a:r>
            <a:r>
              <a:rPr lang="et-EE" dirty="0" err="1"/>
              <a:t>for</a:t>
            </a:r>
            <a:r>
              <a:rPr lang="et-EE" dirty="0"/>
              <a:t> </a:t>
            </a:r>
            <a:r>
              <a:rPr lang="et-EE" dirty="0" err="1"/>
              <a:t>industry</a:t>
            </a:r>
            <a:r>
              <a:rPr lang="et-EE" dirty="0"/>
              <a:t> (10 </a:t>
            </a:r>
            <a:r>
              <a:rPr lang="et-EE" dirty="0" err="1"/>
              <a:t>since</a:t>
            </a:r>
            <a:r>
              <a:rPr lang="et-EE" dirty="0"/>
              <a:t> 2021)</a:t>
            </a:r>
          </a:p>
          <a:p>
            <a:r>
              <a:rPr lang="fr-FR" dirty="0"/>
              <a:t>EMA</a:t>
            </a:r>
            <a:r>
              <a:rPr lang="et-EE" dirty="0"/>
              <a:t> – </a:t>
            </a:r>
            <a:r>
              <a:rPr lang="en-US" dirty="0"/>
              <a:t>Data</a:t>
            </a:r>
            <a:r>
              <a:rPr lang="et-EE" dirty="0"/>
              <a:t> </a:t>
            </a:r>
            <a:r>
              <a:rPr lang="en-US" dirty="0" err="1"/>
              <a:t>Standardisation</a:t>
            </a:r>
            <a:r>
              <a:rPr lang="en-US" dirty="0"/>
              <a:t> Strategy</a:t>
            </a:r>
            <a:r>
              <a:rPr lang="et-EE" dirty="0"/>
              <a:t>, </a:t>
            </a:r>
            <a:r>
              <a:rPr lang="en-US" dirty="0"/>
              <a:t>Reflection paper on use of </a:t>
            </a:r>
            <a:r>
              <a:rPr lang="et-EE" dirty="0"/>
              <a:t>RWD </a:t>
            </a:r>
            <a:r>
              <a:rPr lang="en-US" dirty="0"/>
              <a:t>in non-interventional studies to generate</a:t>
            </a:r>
            <a:r>
              <a:rPr lang="et-EE" dirty="0"/>
              <a:t> RWE (</a:t>
            </a:r>
            <a:r>
              <a:rPr lang="et-EE" dirty="0" err="1"/>
              <a:t>draft</a:t>
            </a:r>
            <a:r>
              <a:rPr lang="et-EE" dirty="0"/>
              <a:t>), </a:t>
            </a:r>
            <a:r>
              <a:rPr lang="et-EE" dirty="0" err="1"/>
              <a:t>guidances</a:t>
            </a:r>
            <a:r>
              <a:rPr lang="et-EE" dirty="0"/>
              <a:t> on post-</a:t>
            </a:r>
            <a:r>
              <a:rPr lang="et-EE" dirty="0" err="1"/>
              <a:t>authorisation</a:t>
            </a:r>
            <a:r>
              <a:rPr lang="et-EE" dirty="0"/>
              <a:t> and </a:t>
            </a:r>
            <a:r>
              <a:rPr lang="et-EE" dirty="0" err="1"/>
              <a:t>registry</a:t>
            </a:r>
            <a:r>
              <a:rPr lang="et-EE" dirty="0"/>
              <a:t> </a:t>
            </a:r>
            <a:r>
              <a:rPr lang="et-EE" dirty="0" err="1"/>
              <a:t>studies</a:t>
            </a:r>
            <a:endParaRPr lang="en-US" dirty="0"/>
          </a:p>
          <a:p>
            <a:r>
              <a:rPr lang="fr-FR" dirty="0" err="1"/>
              <a:t>Health</a:t>
            </a:r>
            <a:r>
              <a:rPr lang="fr-FR" dirty="0"/>
              <a:t> Canada</a:t>
            </a:r>
            <a:r>
              <a:rPr lang="et-EE" dirty="0"/>
              <a:t> – </a:t>
            </a:r>
            <a:r>
              <a:rPr lang="et-EE" dirty="0" err="1"/>
              <a:t>Notice</a:t>
            </a:r>
            <a:r>
              <a:rPr lang="et-EE" dirty="0"/>
              <a:t> „</a:t>
            </a:r>
            <a:r>
              <a:rPr lang="en-US" dirty="0"/>
              <a:t>Optimizing the Use of </a:t>
            </a:r>
            <a:r>
              <a:rPr lang="et-EE" dirty="0"/>
              <a:t>RWE </a:t>
            </a:r>
            <a:r>
              <a:rPr lang="en-US" dirty="0"/>
              <a:t>to Inform Regulatory Decision-Making</a:t>
            </a:r>
            <a:r>
              <a:rPr lang="et-EE" dirty="0"/>
              <a:t>“</a:t>
            </a:r>
          </a:p>
          <a:p>
            <a:r>
              <a:rPr lang="et-EE" dirty="0"/>
              <a:t>NMPA, China</a:t>
            </a:r>
          </a:p>
          <a:p>
            <a:r>
              <a:rPr lang="et-EE" dirty="0"/>
              <a:t>MHLW/PMDA, </a:t>
            </a:r>
            <a:r>
              <a:rPr lang="et-EE" dirty="0" err="1"/>
              <a:t>Japan</a:t>
            </a:r>
            <a:endParaRPr lang="et-EE" dirty="0"/>
          </a:p>
          <a:p>
            <a:r>
              <a:rPr lang="et-EE" dirty="0"/>
              <a:t>ANVISA, </a:t>
            </a:r>
            <a:r>
              <a:rPr lang="et-EE" dirty="0" err="1"/>
              <a:t>Brazil</a:t>
            </a:r>
            <a:endParaRPr lang="et-EE" dirty="0"/>
          </a:p>
          <a:p>
            <a:r>
              <a:rPr lang="fr-FR" dirty="0"/>
              <a:t>ICH</a:t>
            </a:r>
            <a:r>
              <a:rPr lang="et-EE" dirty="0"/>
              <a:t> – </a:t>
            </a:r>
            <a:r>
              <a:rPr lang="et-EE" dirty="0" err="1"/>
              <a:t>Reflection</a:t>
            </a:r>
            <a:r>
              <a:rPr lang="et-EE" dirty="0"/>
              <a:t> </a:t>
            </a:r>
            <a:r>
              <a:rPr lang="et-EE" dirty="0" err="1"/>
              <a:t>Paper</a:t>
            </a:r>
            <a:r>
              <a:rPr lang="et-EE" dirty="0"/>
              <a:t> „</a:t>
            </a:r>
            <a:r>
              <a:rPr lang="en-US" dirty="0"/>
              <a:t>Pursuing Opportunities for </a:t>
            </a:r>
            <a:r>
              <a:rPr lang="en-US" dirty="0" err="1"/>
              <a:t>Harmonisation</a:t>
            </a:r>
            <a:r>
              <a:rPr lang="en-US" dirty="0"/>
              <a:t> in Using </a:t>
            </a:r>
            <a:r>
              <a:rPr lang="et-EE" dirty="0"/>
              <a:t>RWD </a:t>
            </a:r>
            <a:r>
              <a:rPr lang="en-US" dirty="0"/>
              <a:t>to Generate </a:t>
            </a:r>
            <a:r>
              <a:rPr lang="et-EE" dirty="0"/>
              <a:t>RWE</a:t>
            </a:r>
            <a:r>
              <a:rPr lang="en-US" dirty="0"/>
              <a:t>, with a focus on Effectiveness of Medicines</a:t>
            </a:r>
            <a:r>
              <a:rPr lang="et-EE" dirty="0"/>
              <a:t>“</a:t>
            </a:r>
            <a:endParaRPr lang="fr-FR"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16</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620550" y="1327148"/>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Evidentiary</a:t>
            </a:r>
            <a:r>
              <a:rPr lang="fr-FR" dirty="0"/>
              <a:t> </a:t>
            </a:r>
            <a:r>
              <a:rPr lang="fr-FR" dirty="0" err="1"/>
              <a:t>requirements</a:t>
            </a:r>
            <a:r>
              <a:rPr lang="fr-FR" dirty="0"/>
              <a:t> and guidance</a:t>
            </a:r>
          </a:p>
        </p:txBody>
      </p:sp>
    </p:spTree>
    <p:extLst>
      <p:ext uri="{BB962C8B-B14F-4D97-AF65-F5344CB8AC3E}">
        <p14:creationId xmlns:p14="http://schemas.microsoft.com/office/powerpoint/2010/main" val="280726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17</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Regulators</a:t>
            </a:r>
            <a:r>
              <a:rPr lang="fr-FR" dirty="0"/>
              <a:t> </a:t>
            </a:r>
            <a:r>
              <a:rPr lang="et-EE" dirty="0" err="1"/>
              <a:t>enabling</a:t>
            </a:r>
            <a:r>
              <a:rPr lang="et-EE" dirty="0"/>
              <a:t>/</a:t>
            </a:r>
            <a:r>
              <a:rPr lang="et-EE" dirty="0" err="1"/>
              <a:t>generating</a:t>
            </a:r>
            <a:r>
              <a:rPr lang="et-EE" dirty="0"/>
              <a:t> </a:t>
            </a:r>
            <a:r>
              <a:rPr lang="fr-FR" dirty="0"/>
              <a:t>RWE</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899576" y="2277459"/>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t-EE" dirty="0" err="1"/>
              <a:t>Regulatory</a:t>
            </a:r>
            <a:r>
              <a:rPr lang="et-EE" dirty="0"/>
              <a:t> </a:t>
            </a:r>
            <a:r>
              <a:rPr lang="et-EE" dirty="0" err="1"/>
              <a:t>initiatives</a:t>
            </a:r>
            <a:r>
              <a:rPr lang="et-EE" dirty="0"/>
              <a:t> in </a:t>
            </a:r>
            <a:r>
              <a:rPr lang="et-EE" dirty="0" err="1"/>
              <a:t>data</a:t>
            </a:r>
            <a:r>
              <a:rPr lang="et-EE" dirty="0"/>
              <a:t> </a:t>
            </a:r>
            <a:r>
              <a:rPr lang="et-EE" dirty="0" err="1"/>
              <a:t>standardisation</a:t>
            </a:r>
            <a:r>
              <a:rPr lang="et-EE" dirty="0"/>
              <a:t> / </a:t>
            </a:r>
            <a:r>
              <a:rPr lang="et-EE" dirty="0" err="1"/>
              <a:t>data</a:t>
            </a:r>
            <a:r>
              <a:rPr lang="et-EE" dirty="0"/>
              <a:t> </a:t>
            </a:r>
            <a:r>
              <a:rPr lang="et-EE" dirty="0" err="1"/>
              <a:t>networks</a:t>
            </a:r>
            <a:r>
              <a:rPr lang="et-EE" dirty="0"/>
              <a:t> / </a:t>
            </a:r>
            <a:r>
              <a:rPr lang="et-EE" dirty="0" err="1"/>
              <a:t>common</a:t>
            </a:r>
            <a:r>
              <a:rPr lang="et-EE" dirty="0"/>
              <a:t> </a:t>
            </a:r>
            <a:r>
              <a:rPr lang="et-EE" dirty="0" err="1"/>
              <a:t>data</a:t>
            </a:r>
            <a:r>
              <a:rPr lang="et-EE" dirty="0"/>
              <a:t> </a:t>
            </a:r>
            <a:r>
              <a:rPr lang="et-EE" dirty="0" err="1"/>
              <a:t>models</a:t>
            </a:r>
            <a:endParaRPr lang="et-EE" dirty="0"/>
          </a:p>
          <a:p>
            <a:pPr lvl="1">
              <a:buFont typeface="Arial" panose="020B0604020202020204" pitchFamily="34" charset="0"/>
              <a:buChar char="•"/>
            </a:pPr>
            <a:r>
              <a:rPr lang="et-EE" dirty="0"/>
              <a:t>US FDA </a:t>
            </a:r>
            <a:r>
              <a:rPr lang="et-EE" dirty="0" err="1"/>
              <a:t>Sentinel</a:t>
            </a:r>
            <a:r>
              <a:rPr lang="et-EE" dirty="0"/>
              <a:t> (2008)</a:t>
            </a:r>
          </a:p>
          <a:p>
            <a:pPr lvl="1">
              <a:buFont typeface="Arial" panose="020B0604020202020204" pitchFamily="34" charset="0"/>
              <a:buChar char="•"/>
            </a:pPr>
            <a:r>
              <a:rPr lang="et-EE" dirty="0"/>
              <a:t>EMA/HMA </a:t>
            </a:r>
            <a:r>
              <a:rPr lang="en-US" dirty="0"/>
              <a:t>Data Analysis and Real World Interrogation Network (DARWIN EU</a:t>
            </a:r>
            <a:r>
              <a:rPr lang="et-EE" dirty="0"/>
              <a:t>)</a:t>
            </a:r>
          </a:p>
          <a:p>
            <a:pPr lvl="1">
              <a:buFont typeface="Arial" panose="020B0604020202020204" pitchFamily="34" charset="0"/>
              <a:buChar char="•"/>
            </a:pPr>
            <a:r>
              <a:rPr lang="et-EE" dirty="0" err="1"/>
              <a:t>Catalogs</a:t>
            </a:r>
            <a:r>
              <a:rPr lang="et-EE" dirty="0"/>
              <a:t> of </a:t>
            </a:r>
            <a:r>
              <a:rPr lang="et-EE" dirty="0" err="1"/>
              <a:t>data</a:t>
            </a:r>
            <a:r>
              <a:rPr lang="et-EE" dirty="0"/>
              <a:t> </a:t>
            </a:r>
            <a:r>
              <a:rPr lang="et-EE" dirty="0" err="1"/>
              <a:t>sources</a:t>
            </a:r>
            <a:endParaRPr lang="et-EE" dirty="0"/>
          </a:p>
          <a:p>
            <a:pPr>
              <a:buFont typeface="Arial" panose="020B0604020202020204" pitchFamily="34" charset="0"/>
              <a:buChar char="•"/>
            </a:pPr>
            <a:r>
              <a:rPr lang="et-EE" dirty="0"/>
              <a:t>RWE </a:t>
            </a:r>
            <a:r>
              <a:rPr lang="et-EE" dirty="0" err="1"/>
              <a:t>generated</a:t>
            </a:r>
            <a:r>
              <a:rPr lang="et-EE" dirty="0"/>
              <a:t> by </a:t>
            </a:r>
            <a:r>
              <a:rPr lang="et-EE" dirty="0" err="1"/>
              <a:t>regulators</a:t>
            </a:r>
            <a:r>
              <a:rPr lang="et-EE" dirty="0"/>
              <a:t> (and </a:t>
            </a:r>
            <a:r>
              <a:rPr lang="et-EE" dirty="0" err="1"/>
              <a:t>partners</a:t>
            </a:r>
            <a:r>
              <a:rPr lang="et-EE" dirty="0"/>
              <a:t>/</a:t>
            </a:r>
            <a:r>
              <a:rPr lang="et-EE" dirty="0" err="1"/>
              <a:t>collaborators</a:t>
            </a:r>
            <a:r>
              <a:rPr lang="et-EE" dirty="0"/>
              <a:t>)</a:t>
            </a:r>
          </a:p>
          <a:p>
            <a:pPr lvl="1">
              <a:buFont typeface="Arial" panose="020B0604020202020204" pitchFamily="34" charset="0"/>
              <a:buChar char="•"/>
            </a:pPr>
            <a:r>
              <a:rPr lang="et-EE" dirty="0" err="1"/>
              <a:t>Experience</a:t>
            </a:r>
            <a:r>
              <a:rPr lang="et-EE" dirty="0"/>
              <a:t> </a:t>
            </a:r>
            <a:r>
              <a:rPr lang="et-EE" dirty="0" err="1"/>
              <a:t>widening</a:t>
            </a:r>
            <a:r>
              <a:rPr lang="et-EE" dirty="0"/>
              <a:t> </a:t>
            </a:r>
            <a:r>
              <a:rPr lang="et-EE" dirty="0" err="1"/>
              <a:t>from</a:t>
            </a:r>
            <a:r>
              <a:rPr lang="et-EE" dirty="0"/>
              <a:t> </a:t>
            </a:r>
            <a:r>
              <a:rPr lang="et-EE" dirty="0" err="1"/>
              <a:t>safety</a:t>
            </a:r>
            <a:r>
              <a:rPr lang="et-EE" dirty="0"/>
              <a:t> and </a:t>
            </a:r>
            <a:r>
              <a:rPr lang="et-EE" dirty="0" err="1"/>
              <a:t>drug</a:t>
            </a:r>
            <a:r>
              <a:rPr lang="et-EE" dirty="0"/>
              <a:t> </a:t>
            </a:r>
            <a:r>
              <a:rPr lang="et-EE" dirty="0" err="1"/>
              <a:t>utilisation</a:t>
            </a:r>
            <a:endParaRPr lang="et-EE" dirty="0"/>
          </a:p>
          <a:p>
            <a:pPr>
              <a:buFont typeface="Arial" panose="020B0604020202020204" pitchFamily="34" charset="0"/>
              <a:buChar char="•"/>
            </a:pPr>
            <a:r>
              <a:rPr lang="et-EE" dirty="0" err="1"/>
              <a:t>Role</a:t>
            </a:r>
            <a:r>
              <a:rPr lang="et-EE" dirty="0"/>
              <a:t> in promoting </a:t>
            </a:r>
            <a:r>
              <a:rPr lang="fr-FR" dirty="0" err="1"/>
              <a:t>societal</a:t>
            </a:r>
            <a:r>
              <a:rPr lang="fr-FR" dirty="0"/>
              <a:t> </a:t>
            </a:r>
            <a:r>
              <a:rPr lang="fr-FR" dirty="0" err="1"/>
              <a:t>agreements</a:t>
            </a:r>
            <a:r>
              <a:rPr lang="fr-FR" dirty="0"/>
              <a:t> on </a:t>
            </a:r>
            <a:r>
              <a:rPr lang="et-EE" dirty="0" err="1"/>
              <a:t>data</a:t>
            </a:r>
            <a:r>
              <a:rPr lang="et-EE" dirty="0"/>
              <a:t> </a:t>
            </a:r>
            <a:r>
              <a:rPr lang="et-EE" dirty="0" err="1"/>
              <a:t>sharing</a:t>
            </a:r>
            <a:r>
              <a:rPr lang="et-EE" dirty="0"/>
              <a:t> and a</a:t>
            </a:r>
            <a:r>
              <a:rPr lang="fr-FR" dirty="0" err="1"/>
              <a:t>ccess</a:t>
            </a:r>
            <a:r>
              <a:rPr lang="et-EE" dirty="0"/>
              <a:t> in </a:t>
            </a:r>
            <a:r>
              <a:rPr lang="fr-FR" dirty="0" err="1"/>
              <a:t>health</a:t>
            </a:r>
            <a:r>
              <a:rPr lang="fr-FR" dirty="0"/>
              <a:t> </a:t>
            </a:r>
            <a:r>
              <a:rPr lang="fr-FR" dirty="0" err="1"/>
              <a:t>dataspace</a:t>
            </a:r>
            <a:r>
              <a:rPr lang="fr-FR"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6838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18</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627629"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t-EE" dirty="0"/>
              <a:t>EMA </a:t>
            </a:r>
            <a:r>
              <a:rPr lang="et-EE" dirty="0" err="1"/>
              <a:t>pilot</a:t>
            </a:r>
            <a:r>
              <a:rPr lang="et-EE" dirty="0"/>
              <a:t> </a:t>
            </a:r>
            <a:r>
              <a:rPr lang="et-EE" dirty="0" err="1"/>
              <a:t>to</a:t>
            </a:r>
            <a:r>
              <a:rPr lang="et-EE" dirty="0"/>
              <a:t> </a:t>
            </a:r>
            <a:r>
              <a:rPr lang="et-EE" dirty="0" err="1"/>
              <a:t>generate</a:t>
            </a:r>
            <a:r>
              <a:rPr lang="et-EE" dirty="0"/>
              <a:t> RWE 2021-2023</a:t>
            </a:r>
            <a:endParaRPr lang="fr-FR" dirty="0"/>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3" name="TextBox 2">
            <a:extLst>
              <a:ext uri="{FF2B5EF4-FFF2-40B4-BE49-F238E27FC236}">
                <a16:creationId xmlns:a16="http://schemas.microsoft.com/office/drawing/2014/main" id="{EC73E3C8-E2DF-3D1A-BEF9-5D6A562F497D}"/>
              </a:ext>
            </a:extLst>
          </p:cNvPr>
          <p:cNvSpPr txBox="1"/>
          <p:nvPr/>
        </p:nvSpPr>
        <p:spPr>
          <a:xfrm>
            <a:off x="7780119" y="5207521"/>
            <a:ext cx="6096000" cy="276999"/>
          </a:xfrm>
          <a:prstGeom prst="rect">
            <a:avLst/>
          </a:prstGeom>
          <a:noFill/>
        </p:spPr>
        <p:txBody>
          <a:bodyPr wrap="square">
            <a:spAutoFit/>
          </a:bodyPr>
          <a:lstStyle/>
          <a:p>
            <a:r>
              <a:rPr lang="et-EE" sz="1200" i="1" dirty="0" err="1">
                <a:solidFill>
                  <a:schemeClr val="tx1">
                    <a:lumMod val="50000"/>
                    <a:lumOff val="50000"/>
                  </a:schemeClr>
                </a:solidFill>
              </a:rPr>
              <a:t>Prilla</a:t>
            </a:r>
            <a:r>
              <a:rPr lang="et-EE" sz="1200" i="1" dirty="0">
                <a:solidFill>
                  <a:schemeClr val="tx1">
                    <a:lumMod val="50000"/>
                    <a:lumOff val="50000"/>
                  </a:schemeClr>
                </a:solidFill>
              </a:rPr>
              <a:t> S, et </a:t>
            </a:r>
            <a:r>
              <a:rPr lang="et-EE" sz="1200" i="1" dirty="0" err="1">
                <a:solidFill>
                  <a:schemeClr val="tx1">
                    <a:lumMod val="50000"/>
                    <a:lumOff val="50000"/>
                  </a:schemeClr>
                </a:solidFill>
              </a:rPr>
              <a:t>al</a:t>
            </a:r>
            <a:r>
              <a:rPr lang="et-EE" sz="1200" i="1" dirty="0">
                <a:solidFill>
                  <a:schemeClr val="tx1">
                    <a:lumMod val="50000"/>
                    <a:lumOff val="50000"/>
                  </a:schemeClr>
                </a:solidFill>
              </a:rPr>
              <a:t>. </a:t>
            </a:r>
            <a:r>
              <a:rPr lang="et-EE" sz="1200" i="1" dirty="0" err="1">
                <a:solidFill>
                  <a:schemeClr val="tx1">
                    <a:lumMod val="50000"/>
                    <a:lumOff val="50000"/>
                  </a:schemeClr>
                </a:solidFill>
              </a:rPr>
              <a:t>Clin</a:t>
            </a:r>
            <a:r>
              <a:rPr lang="et-EE" sz="1200" i="1" dirty="0">
                <a:solidFill>
                  <a:schemeClr val="tx1">
                    <a:lumMod val="50000"/>
                    <a:lumOff val="50000"/>
                  </a:schemeClr>
                </a:solidFill>
              </a:rPr>
              <a:t> </a:t>
            </a:r>
            <a:r>
              <a:rPr lang="et-EE" sz="1200" i="1" dirty="0" err="1">
                <a:solidFill>
                  <a:schemeClr val="tx1">
                    <a:lumMod val="50000"/>
                    <a:lumOff val="50000"/>
                  </a:schemeClr>
                </a:solidFill>
              </a:rPr>
              <a:t>Pharmacol</a:t>
            </a:r>
            <a:r>
              <a:rPr lang="et-EE" sz="1200" i="1" dirty="0">
                <a:solidFill>
                  <a:schemeClr val="tx1">
                    <a:lumMod val="50000"/>
                    <a:lumOff val="50000"/>
                  </a:schemeClr>
                </a:solidFill>
              </a:rPr>
              <a:t> </a:t>
            </a:r>
            <a:r>
              <a:rPr lang="et-EE" sz="1200" i="1" dirty="0" err="1">
                <a:solidFill>
                  <a:schemeClr val="tx1">
                    <a:lumMod val="50000"/>
                    <a:lumOff val="50000"/>
                  </a:schemeClr>
                </a:solidFill>
              </a:rPr>
              <a:t>Ther</a:t>
            </a:r>
            <a:r>
              <a:rPr lang="et-EE" sz="1200" i="1" dirty="0">
                <a:solidFill>
                  <a:schemeClr val="tx1">
                    <a:lumMod val="50000"/>
                    <a:lumOff val="50000"/>
                  </a:schemeClr>
                </a:solidFill>
              </a:rPr>
              <a:t>. 2024;116(5):1188-1197</a:t>
            </a:r>
          </a:p>
        </p:txBody>
      </p:sp>
      <p:pic>
        <p:nvPicPr>
          <p:cNvPr id="7" name="Pilt 6">
            <a:extLst>
              <a:ext uri="{FF2B5EF4-FFF2-40B4-BE49-F238E27FC236}">
                <a16:creationId xmlns:a16="http://schemas.microsoft.com/office/drawing/2014/main" id="{7E281F78-3093-0269-1024-5D7B63F400ED}"/>
              </a:ext>
            </a:extLst>
          </p:cNvPr>
          <p:cNvPicPr>
            <a:picLocks noChangeAspect="1"/>
          </p:cNvPicPr>
          <p:nvPr/>
        </p:nvPicPr>
        <p:blipFill>
          <a:blip r:embed="rId4"/>
          <a:stretch>
            <a:fillRect/>
          </a:stretch>
        </p:blipFill>
        <p:spPr>
          <a:xfrm>
            <a:off x="564777" y="2370492"/>
            <a:ext cx="4772854" cy="2325829"/>
          </a:xfrm>
          <a:prstGeom prst="rect">
            <a:avLst/>
          </a:prstGeom>
        </p:spPr>
      </p:pic>
      <p:pic>
        <p:nvPicPr>
          <p:cNvPr id="12" name="Pilt 11">
            <a:extLst>
              <a:ext uri="{FF2B5EF4-FFF2-40B4-BE49-F238E27FC236}">
                <a16:creationId xmlns:a16="http://schemas.microsoft.com/office/drawing/2014/main" id="{98895CC9-3575-E0BE-1722-3B0FB640A1A7}"/>
              </a:ext>
            </a:extLst>
          </p:cNvPr>
          <p:cNvPicPr>
            <a:picLocks noChangeAspect="1"/>
          </p:cNvPicPr>
          <p:nvPr/>
        </p:nvPicPr>
        <p:blipFill>
          <a:blip r:embed="rId5"/>
          <a:stretch>
            <a:fillRect/>
          </a:stretch>
        </p:blipFill>
        <p:spPr>
          <a:xfrm>
            <a:off x="5492949" y="2280845"/>
            <a:ext cx="5930900" cy="2823892"/>
          </a:xfrm>
          <a:prstGeom prst="rect">
            <a:avLst/>
          </a:prstGeom>
        </p:spPr>
      </p:pic>
    </p:spTree>
    <p:extLst>
      <p:ext uri="{BB962C8B-B14F-4D97-AF65-F5344CB8AC3E}">
        <p14:creationId xmlns:p14="http://schemas.microsoft.com/office/powerpoint/2010/main" val="337014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19</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3"/>
          <a:stretch>
            <a:fillRect/>
          </a:stretch>
        </p:blipFill>
        <p:spPr>
          <a:xfrm>
            <a:off x="387345"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Summary</a:t>
            </a:r>
            <a:r>
              <a:rPr lang="fr-FR" dirty="0"/>
              <a:t> (the end of the </a:t>
            </a:r>
            <a:r>
              <a:rPr lang="fr-FR" dirty="0" err="1"/>
              <a:t>beginning</a:t>
            </a:r>
            <a:r>
              <a:rPr lang="fr-FR" dirty="0"/>
              <a:t>)</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39999"/>
            <a:ext cx="10624147" cy="3209153"/>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dirty="0"/>
              <a:t>Extensive and variable experience of RWD/RWE use in post–authorisation setting</a:t>
            </a:r>
          </a:p>
          <a:p>
            <a:pPr>
              <a:buFont typeface="Arial" panose="020B0604020202020204" pitchFamily="34" charset="0"/>
              <a:buChar char="•"/>
            </a:pPr>
            <a:r>
              <a:rPr lang="en-GB" dirty="0"/>
              <a:t>Evolving understanding of data sources, methods and optimal use for RWD/RWE pre- and post-approval – fitness for purpose as a basis</a:t>
            </a:r>
          </a:p>
          <a:p>
            <a:pPr>
              <a:buFont typeface="Arial" panose="020B0604020202020204" pitchFamily="34" charset="0"/>
              <a:buChar char="•"/>
            </a:pPr>
            <a:r>
              <a:rPr lang="en-GB" dirty="0"/>
              <a:t>A proactive/prospective view of the medicinal product life-cycle, bridges between regulators and to down-stream decision-makers, willingness to discuss, etc</a:t>
            </a:r>
          </a:p>
          <a:p>
            <a:pPr>
              <a:buFont typeface="Arial" panose="020B0604020202020204" pitchFamily="34" charset="0"/>
              <a:buChar char="•"/>
            </a:pPr>
            <a:r>
              <a:rPr lang="en-GB" dirty="0"/>
              <a:t>Regulatory guidance when experience is sufficient to generalise</a:t>
            </a:r>
          </a:p>
          <a:p>
            <a:pPr>
              <a:buFont typeface="Arial" panose="020B0604020202020204" pitchFamily="34" charset="0"/>
              <a:buChar char="•"/>
            </a:pPr>
            <a:r>
              <a:rPr lang="en-GB" dirty="0"/>
              <a:t>Regulators’ role in enhancing quality of public data sources, access to data and collaborative generation of RWE</a:t>
            </a:r>
          </a:p>
        </p:txBody>
      </p:sp>
    </p:spTree>
    <p:extLst>
      <p:ext uri="{BB962C8B-B14F-4D97-AF65-F5344CB8AC3E}">
        <p14:creationId xmlns:p14="http://schemas.microsoft.com/office/powerpoint/2010/main" val="22145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2</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2"/>
          <a:stretch>
            <a:fillRect/>
          </a:stretch>
        </p:blipFill>
        <p:spPr>
          <a:xfrm>
            <a:off x="436671" y="1453968"/>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44192" y="153591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sz="2400" dirty="0" err="1"/>
              <a:t>CIOMS</a:t>
            </a:r>
            <a:r>
              <a:rPr lang="en-US" sz="2400" dirty="0"/>
              <a:t> – Introduction (</a:t>
            </a:r>
            <a:r>
              <a:rPr lang="en-US" sz="2400" dirty="0">
                <a:hlinkClick r:id="rId3">
                  <a:extLst>
                    <a:ext uri="{A12FA001-AC4F-418D-AE19-62706E023703}">
                      <ahyp:hlinkClr xmlns:ahyp="http://schemas.microsoft.com/office/drawing/2018/hyperlinkcolor" val="tx"/>
                    </a:ext>
                  </a:extLst>
                </a:hlinkClick>
              </a:rPr>
              <a:t>https://cioms.ch/</a:t>
            </a:r>
            <a:r>
              <a:rPr lang="en-US" sz="2400" dirty="0"/>
              <a:t> )</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40000"/>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Espace réservé du contenu 13">
            <a:extLst>
              <a:ext uri="{FF2B5EF4-FFF2-40B4-BE49-F238E27FC236}">
                <a16:creationId xmlns:a16="http://schemas.microsoft.com/office/drawing/2014/main" id="{1DD0EFE7-7A49-87CB-A189-397A1C6C67B0}"/>
              </a:ext>
            </a:extLst>
          </p:cNvPr>
          <p:cNvSpPr txBox="1">
            <a:spLocks/>
          </p:cNvSpPr>
          <p:nvPr/>
        </p:nvSpPr>
        <p:spPr>
          <a:xfrm>
            <a:off x="604870" y="2173359"/>
            <a:ext cx="6999014" cy="3451938"/>
          </a:xfrm>
          <a:prstGeom prst="rect">
            <a:avLst/>
          </a:prstGeom>
        </p:spPr>
        <p:txBody>
          <a:bodyPr vert="horz" lIns="0" tIns="0" rIns="0" bIns="0" rtlCol="0">
            <a:normAutofit fontScale="77500" lnSpcReduction="20000"/>
          </a:bodyPr>
          <a:lstStyle>
            <a:lvl1pPr marL="0" indent="0" algn="l" defTabSz="914400" rtl="0" eaLnBrk="1" latinLnBrk="0" hangingPunct="1">
              <a:lnSpc>
                <a:spcPct val="90000"/>
              </a:lnSpc>
              <a:spcBef>
                <a:spcPts val="1000"/>
              </a:spcBef>
              <a:buFontTx/>
              <a:buNone/>
              <a:defRPr sz="2400" b="0" i="0" kern="1200" baseline="0">
                <a:solidFill>
                  <a:schemeClr val="tx1"/>
                </a:solidFill>
                <a:latin typeface="Helvetica Neue LT Std 67 Medium" panose="020B0604020202020204" pitchFamily="34" charset="77"/>
                <a:ea typeface="+mn-ea"/>
                <a:cs typeface="+mn-cs"/>
              </a:defRPr>
            </a:lvl1pPr>
            <a:lvl2pPr marL="9525" indent="0" algn="l" defTabSz="914400" rtl="0" eaLnBrk="1" latinLnBrk="0" hangingPunct="1">
              <a:lnSpc>
                <a:spcPct val="90000"/>
              </a:lnSpc>
              <a:spcBef>
                <a:spcPts val="500"/>
              </a:spcBef>
              <a:buFontTx/>
              <a:buNone/>
              <a:tabLst/>
              <a:defRPr sz="2200" b="0" i="0" kern="1200" baseline="0">
                <a:solidFill>
                  <a:schemeClr val="bg2">
                    <a:lumMod val="10000"/>
                  </a:schemeClr>
                </a:solidFill>
                <a:latin typeface="Helvetica Neue LT Std 47 Light " panose="020B0406020202030204" pitchFamily="34" charset="77"/>
                <a:ea typeface="+mn-ea"/>
                <a:cs typeface="+mn-cs"/>
              </a:defRPr>
            </a:lvl2pPr>
            <a:lvl3pPr marL="352425" indent="-342900" algn="l" defTabSz="914400" rtl="0" eaLnBrk="1" latinLnBrk="0" hangingPunct="1">
              <a:lnSpc>
                <a:spcPct val="90000"/>
              </a:lnSpc>
              <a:spcBef>
                <a:spcPts val="500"/>
              </a:spcBef>
              <a:buFont typeface="Arial" panose="020B0604020202020204" pitchFamily="34" charset="0"/>
              <a:buChar char="•"/>
              <a:tabLst/>
              <a:defRPr sz="2200" b="0" i="0" kern="1200" baseline="0">
                <a:solidFill>
                  <a:schemeClr val="bg2">
                    <a:lumMod val="10000"/>
                  </a:schemeClr>
                </a:solidFill>
                <a:latin typeface="Helvetica Neue LT Std 47 Light " panose="020B0406020202030204" pitchFamily="34" charset="77"/>
                <a:ea typeface="+mn-ea"/>
                <a:cs typeface="+mn-cs"/>
              </a:defRPr>
            </a:lvl3pPr>
            <a:lvl4pPr marL="9525" indent="0" algn="l" defTabSz="914400" rtl="0" eaLnBrk="1" latinLnBrk="0" hangingPunct="1">
              <a:lnSpc>
                <a:spcPct val="90000"/>
              </a:lnSpc>
              <a:spcBef>
                <a:spcPts val="500"/>
              </a:spcBef>
              <a:buFontTx/>
              <a:buNone/>
              <a:tabLst/>
              <a:defRPr sz="1800" b="0" i="0" kern="1200">
                <a:solidFill>
                  <a:schemeClr val="bg2">
                    <a:lumMod val="10000"/>
                  </a:schemeClr>
                </a:solidFill>
                <a:latin typeface="Helvetica Neue LT Std 47 Light " panose="020B0406020202030204" pitchFamily="34" charset="77"/>
                <a:ea typeface="+mn-ea"/>
                <a:cs typeface="+mn-cs"/>
              </a:defRPr>
            </a:lvl4pPr>
            <a:lvl5pPr marL="9525" indent="0" algn="l" defTabSz="914400" rtl="0" eaLnBrk="1" latinLnBrk="0" hangingPunct="1">
              <a:lnSpc>
                <a:spcPct val="90000"/>
              </a:lnSpc>
              <a:spcBef>
                <a:spcPts val="500"/>
              </a:spcBef>
              <a:buFontTx/>
              <a:buNone/>
              <a:tabLst/>
              <a:defRPr sz="1100" b="0" i="0" kern="1200" baseline="0">
                <a:solidFill>
                  <a:schemeClr val="bg2">
                    <a:lumMod val="10000"/>
                  </a:schemeClr>
                </a:solidFill>
                <a:latin typeface="Helvetica Neue LT Std 47 Light " panose="020B0406020202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30000"/>
              </a:spcBef>
              <a:buClr>
                <a:schemeClr val="accent1"/>
              </a:buClr>
              <a:buSzPct val="90000"/>
              <a:defRPr/>
            </a:pPr>
            <a:r>
              <a:rPr lang="en-US" altLang="de-DE" sz="3100" b="1" dirty="0">
                <a:solidFill>
                  <a:schemeClr val="tx2"/>
                </a:solidFill>
                <a:latin typeface="Candara" panose="020E0502030303020204" pitchFamily="34" charset="0"/>
              </a:rPr>
              <a:t>C</a:t>
            </a:r>
            <a:r>
              <a:rPr lang="en-US" altLang="de-DE" sz="3100" dirty="0">
                <a:solidFill>
                  <a:schemeClr val="tx2">
                    <a:lumMod val="60000"/>
                    <a:lumOff val="40000"/>
                  </a:schemeClr>
                </a:solidFill>
                <a:latin typeface="Candara" panose="020E0502030303020204" pitchFamily="34" charset="0"/>
              </a:rPr>
              <a:t>ouncil for</a:t>
            </a:r>
          </a:p>
          <a:p>
            <a:pPr>
              <a:spcBef>
                <a:spcPct val="30000"/>
              </a:spcBef>
              <a:buClr>
                <a:schemeClr val="accent1"/>
              </a:buClr>
              <a:buSzPct val="90000"/>
              <a:defRPr/>
            </a:pPr>
            <a:r>
              <a:rPr lang="en-US" altLang="de-DE" sz="3100" b="1" dirty="0">
                <a:solidFill>
                  <a:schemeClr val="tx2"/>
                </a:solidFill>
                <a:latin typeface="Candara" panose="020E0502030303020204" pitchFamily="34" charset="0"/>
              </a:rPr>
              <a:t>I</a:t>
            </a:r>
            <a:r>
              <a:rPr lang="en-US" altLang="de-DE" sz="3100" dirty="0">
                <a:solidFill>
                  <a:schemeClr val="tx2">
                    <a:lumMod val="60000"/>
                    <a:lumOff val="40000"/>
                  </a:schemeClr>
                </a:solidFill>
                <a:latin typeface="Candara" panose="020E0502030303020204" pitchFamily="34" charset="0"/>
              </a:rPr>
              <a:t>nternational</a:t>
            </a:r>
          </a:p>
          <a:p>
            <a:pPr>
              <a:spcBef>
                <a:spcPct val="30000"/>
              </a:spcBef>
              <a:buClr>
                <a:schemeClr val="accent1"/>
              </a:buClr>
              <a:buSzPct val="90000"/>
              <a:defRPr/>
            </a:pPr>
            <a:r>
              <a:rPr lang="en-US" altLang="de-DE" sz="3100" b="1" dirty="0">
                <a:solidFill>
                  <a:schemeClr val="tx2"/>
                </a:solidFill>
                <a:latin typeface="Candara" panose="020E0502030303020204" pitchFamily="34" charset="0"/>
              </a:rPr>
              <a:t>O</a:t>
            </a:r>
            <a:r>
              <a:rPr lang="en-US" altLang="de-DE" sz="3100" dirty="0">
                <a:solidFill>
                  <a:schemeClr val="tx2">
                    <a:lumMod val="60000"/>
                    <a:lumOff val="40000"/>
                  </a:schemeClr>
                </a:solidFill>
                <a:latin typeface="Candara" panose="020E0502030303020204" pitchFamily="34" charset="0"/>
              </a:rPr>
              <a:t>rganizations of</a:t>
            </a:r>
          </a:p>
          <a:p>
            <a:pPr>
              <a:spcBef>
                <a:spcPct val="30000"/>
              </a:spcBef>
              <a:buClr>
                <a:schemeClr val="accent1"/>
              </a:buClr>
              <a:buSzPct val="90000"/>
              <a:defRPr/>
            </a:pPr>
            <a:r>
              <a:rPr lang="en-US" altLang="de-DE" sz="3100" b="1" dirty="0">
                <a:solidFill>
                  <a:schemeClr val="tx2"/>
                </a:solidFill>
                <a:latin typeface="Candara" panose="020E0502030303020204" pitchFamily="34" charset="0"/>
              </a:rPr>
              <a:t>M</a:t>
            </a:r>
            <a:r>
              <a:rPr lang="en-US" altLang="de-DE" sz="3100" dirty="0">
                <a:solidFill>
                  <a:schemeClr val="tx2">
                    <a:lumMod val="60000"/>
                    <a:lumOff val="40000"/>
                  </a:schemeClr>
                </a:solidFill>
                <a:latin typeface="Candara" panose="020E0502030303020204" pitchFamily="34" charset="0"/>
              </a:rPr>
              <a:t>edical </a:t>
            </a:r>
          </a:p>
          <a:p>
            <a:pPr>
              <a:spcBef>
                <a:spcPct val="30000"/>
              </a:spcBef>
              <a:buClr>
                <a:schemeClr val="accent1"/>
              </a:buClr>
              <a:buSzPct val="90000"/>
              <a:defRPr/>
            </a:pPr>
            <a:r>
              <a:rPr lang="en-US" altLang="de-DE" sz="3100" b="1" dirty="0">
                <a:solidFill>
                  <a:schemeClr val="tx2"/>
                </a:solidFill>
                <a:latin typeface="Candara" panose="020E0502030303020204" pitchFamily="34" charset="0"/>
              </a:rPr>
              <a:t>S</a:t>
            </a:r>
            <a:r>
              <a:rPr lang="en-US" altLang="de-DE" sz="3100" dirty="0">
                <a:solidFill>
                  <a:schemeClr val="tx2">
                    <a:lumMod val="60000"/>
                    <a:lumOff val="40000"/>
                  </a:schemeClr>
                </a:solidFill>
                <a:latin typeface="Candara" panose="020E0502030303020204" pitchFamily="34" charset="0"/>
              </a:rPr>
              <a:t>ciences (41 member organizations) </a:t>
            </a:r>
          </a:p>
          <a:p>
            <a:pPr>
              <a:spcBef>
                <a:spcPts val="2000"/>
              </a:spcBef>
            </a:pPr>
            <a:r>
              <a:rPr lang="en-US" altLang="de-DE" sz="3100" dirty="0">
                <a:latin typeface="Candara" panose="020E0502030303020204" pitchFamily="34" charset="0"/>
              </a:rPr>
              <a:t>Founded in 1949 by WHO and UNESCO</a:t>
            </a:r>
          </a:p>
          <a:p>
            <a:r>
              <a:rPr lang="en-US" altLang="de-DE" sz="3100" dirty="0">
                <a:solidFill>
                  <a:srgbClr val="FF0000"/>
                </a:solidFill>
                <a:latin typeface="Candara" panose="020E0502030303020204" pitchFamily="34" charset="0"/>
              </a:rPr>
              <a:t>In official relations with WHO</a:t>
            </a:r>
          </a:p>
          <a:p>
            <a:r>
              <a:rPr lang="en-US" altLang="de-DE" sz="3100" dirty="0">
                <a:solidFill>
                  <a:srgbClr val="FF0000"/>
                </a:solidFill>
                <a:latin typeface="Candara" panose="020E0502030303020204" pitchFamily="34" charset="0"/>
              </a:rPr>
              <a:t>UNESCO associated partner</a:t>
            </a:r>
          </a:p>
          <a:p>
            <a:r>
              <a:rPr lang="en-US" altLang="de-DE" sz="3100" dirty="0">
                <a:solidFill>
                  <a:srgbClr val="FF0000"/>
                </a:solidFill>
                <a:latin typeface="Candara" panose="020E0502030303020204" pitchFamily="34" charset="0"/>
              </a:rPr>
              <a:t>ICH Observer since 2016</a:t>
            </a:r>
          </a:p>
          <a:p>
            <a:endParaRPr lang="en-US" dirty="0">
              <a:solidFill>
                <a:schemeClr val="tx2"/>
              </a:solidFill>
            </a:endParaRPr>
          </a:p>
          <a:p>
            <a:endParaRPr lang="en-GB" dirty="0"/>
          </a:p>
        </p:txBody>
      </p:sp>
      <p:sp>
        <p:nvSpPr>
          <p:cNvPr id="7" name="Espace réservé du contenu 13">
            <a:extLst>
              <a:ext uri="{FF2B5EF4-FFF2-40B4-BE49-F238E27FC236}">
                <a16:creationId xmlns:a16="http://schemas.microsoft.com/office/drawing/2014/main" id="{544B7603-207D-B123-96E8-5DFB3FECE54D}"/>
              </a:ext>
            </a:extLst>
          </p:cNvPr>
          <p:cNvSpPr txBox="1">
            <a:spLocks/>
          </p:cNvSpPr>
          <p:nvPr/>
        </p:nvSpPr>
        <p:spPr>
          <a:xfrm>
            <a:off x="5060572" y="4602063"/>
            <a:ext cx="6762621" cy="1814090"/>
          </a:xfrm>
          <a:prstGeom prst="rect">
            <a:avLst/>
          </a:prstGeom>
          <a:solidFill>
            <a:schemeClr val="accent1">
              <a:lumMod val="75000"/>
            </a:schemeClr>
          </a:solidFill>
        </p:spPr>
        <p:txBody>
          <a:bodyPr vert="horz" lIns="0" tIns="0" rIns="0" bIns="0" rtlCol="0" anchor="ctr" anchorCtr="1">
            <a:normAutofit/>
          </a:bodyPr>
          <a:lstStyle>
            <a:lvl1pPr marL="0" indent="0" algn="l" defTabSz="914400" rtl="0" eaLnBrk="1" latinLnBrk="0" hangingPunct="1">
              <a:lnSpc>
                <a:spcPct val="90000"/>
              </a:lnSpc>
              <a:spcBef>
                <a:spcPts val="1000"/>
              </a:spcBef>
              <a:buFontTx/>
              <a:buNone/>
              <a:defRPr sz="2400" b="0" i="0" kern="1200" baseline="0">
                <a:solidFill>
                  <a:schemeClr val="tx1"/>
                </a:solidFill>
                <a:latin typeface="Helvetica Neue LT Std 67 Medium" panose="020B0604020202020204" pitchFamily="34" charset="77"/>
                <a:ea typeface="+mn-ea"/>
                <a:cs typeface="+mn-cs"/>
              </a:defRPr>
            </a:lvl1pPr>
            <a:lvl2pPr marL="9525" indent="0" algn="l" defTabSz="914400" rtl="0" eaLnBrk="1" latinLnBrk="0" hangingPunct="1">
              <a:lnSpc>
                <a:spcPct val="90000"/>
              </a:lnSpc>
              <a:spcBef>
                <a:spcPts val="500"/>
              </a:spcBef>
              <a:buFontTx/>
              <a:buNone/>
              <a:tabLst/>
              <a:defRPr sz="2200" b="0" i="0" kern="1200" baseline="0">
                <a:solidFill>
                  <a:schemeClr val="bg2">
                    <a:lumMod val="10000"/>
                  </a:schemeClr>
                </a:solidFill>
                <a:latin typeface="Helvetica Neue LT Std 47 Light " panose="020B0406020202030204" pitchFamily="34" charset="77"/>
                <a:ea typeface="+mn-ea"/>
                <a:cs typeface="+mn-cs"/>
              </a:defRPr>
            </a:lvl2pPr>
            <a:lvl3pPr marL="352425" indent="-342900" algn="l" defTabSz="914400" rtl="0" eaLnBrk="1" latinLnBrk="0" hangingPunct="1">
              <a:lnSpc>
                <a:spcPct val="90000"/>
              </a:lnSpc>
              <a:spcBef>
                <a:spcPts val="500"/>
              </a:spcBef>
              <a:buFont typeface="Arial" panose="020B0604020202020204" pitchFamily="34" charset="0"/>
              <a:buChar char="•"/>
              <a:tabLst/>
              <a:defRPr sz="2200" b="0" i="0" kern="1200" baseline="0">
                <a:solidFill>
                  <a:schemeClr val="bg2">
                    <a:lumMod val="10000"/>
                  </a:schemeClr>
                </a:solidFill>
                <a:latin typeface="Helvetica Neue LT Std 47 Light " panose="020B0406020202030204" pitchFamily="34" charset="77"/>
                <a:ea typeface="+mn-ea"/>
                <a:cs typeface="+mn-cs"/>
              </a:defRPr>
            </a:lvl3pPr>
            <a:lvl4pPr marL="9525" indent="0" algn="l" defTabSz="914400" rtl="0" eaLnBrk="1" latinLnBrk="0" hangingPunct="1">
              <a:lnSpc>
                <a:spcPct val="90000"/>
              </a:lnSpc>
              <a:spcBef>
                <a:spcPts val="500"/>
              </a:spcBef>
              <a:buFontTx/>
              <a:buNone/>
              <a:tabLst/>
              <a:defRPr sz="1800" b="0" i="0" kern="1200">
                <a:solidFill>
                  <a:schemeClr val="bg2">
                    <a:lumMod val="10000"/>
                  </a:schemeClr>
                </a:solidFill>
                <a:latin typeface="Helvetica Neue LT Std 47 Light " panose="020B0406020202030204" pitchFamily="34" charset="77"/>
                <a:ea typeface="+mn-ea"/>
                <a:cs typeface="+mn-cs"/>
              </a:defRPr>
            </a:lvl4pPr>
            <a:lvl5pPr marL="9525" indent="0" algn="l" defTabSz="914400" rtl="0" eaLnBrk="1" latinLnBrk="0" hangingPunct="1">
              <a:lnSpc>
                <a:spcPct val="90000"/>
              </a:lnSpc>
              <a:spcBef>
                <a:spcPts val="500"/>
              </a:spcBef>
              <a:buFontTx/>
              <a:buNone/>
              <a:tabLst/>
              <a:defRPr sz="1100" b="0" i="0" kern="1200" baseline="0">
                <a:solidFill>
                  <a:schemeClr val="bg2">
                    <a:lumMod val="10000"/>
                  </a:schemeClr>
                </a:solidFill>
                <a:latin typeface="Helvetica Neue LT Std 47 Light " panose="020B0406020202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de-DE" sz="2200" b="1" dirty="0">
                <a:solidFill>
                  <a:schemeClr val="bg1"/>
                </a:solidFill>
              </a:rPr>
              <a:t>Mission Statement </a:t>
            </a:r>
          </a:p>
          <a:p>
            <a:pPr algn="ctr"/>
            <a:r>
              <a:rPr lang="en-US" altLang="de-DE" sz="2200" dirty="0">
                <a:solidFill>
                  <a:schemeClr val="bg1"/>
                </a:solidFill>
                <a:latin typeface="Helvetica Neue LT Std 57 Conden" panose="020B0506030502030204" pitchFamily="34" charset="77"/>
              </a:rPr>
              <a:t>CIOMS mission is to advance public health through guidance on health research including ethics, medical product development and safety</a:t>
            </a:r>
          </a:p>
        </p:txBody>
      </p:sp>
      <p:pic>
        <p:nvPicPr>
          <p:cNvPr id="8" name="Picture 7">
            <a:extLst>
              <a:ext uri="{FF2B5EF4-FFF2-40B4-BE49-F238E27FC236}">
                <a16:creationId xmlns:a16="http://schemas.microsoft.com/office/drawing/2014/main" id="{431687B5-4A61-39ED-578A-5BB2AB77B09A}"/>
              </a:ext>
            </a:extLst>
          </p:cNvPr>
          <p:cNvPicPr>
            <a:picLocks noChangeAspect="1"/>
          </p:cNvPicPr>
          <p:nvPr/>
        </p:nvPicPr>
        <p:blipFill>
          <a:blip r:embed="rId4"/>
          <a:stretch>
            <a:fillRect/>
          </a:stretch>
        </p:blipFill>
        <p:spPr>
          <a:xfrm>
            <a:off x="8620945" y="1283952"/>
            <a:ext cx="3086502" cy="2914367"/>
          </a:xfrm>
          <a:prstGeom prst="rect">
            <a:avLst/>
          </a:prstGeom>
        </p:spPr>
      </p:pic>
    </p:spTree>
    <p:extLst>
      <p:ext uri="{BB962C8B-B14F-4D97-AF65-F5344CB8AC3E}">
        <p14:creationId xmlns:p14="http://schemas.microsoft.com/office/powerpoint/2010/main" val="339903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6C893150-8BF8-2404-450F-FA35180B8674}"/>
              </a:ext>
            </a:extLst>
          </p:cNvPr>
          <p:cNvSpPr txBox="1">
            <a:spLocks/>
          </p:cNvSpPr>
          <p:nvPr/>
        </p:nvSpPr>
        <p:spPr>
          <a:xfrm>
            <a:off x="720000" y="2880000"/>
            <a:ext cx="1954530" cy="30777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2000" b="1" i="0" dirty="0">
                <a:solidFill>
                  <a:srgbClr val="8ED8F8"/>
                </a:solidFill>
                <a:latin typeface="HelveticaNeueLT Std Med" panose="020B0604020202020204" pitchFamily="34" charset="77"/>
                <a:cs typeface="HelveticaNeueLT Std Med"/>
              </a:rPr>
              <a:t>Webinar</a:t>
            </a:r>
            <a:r>
              <a:rPr lang="fr-FR" sz="2000" b="1" i="0" spc="-140" dirty="0">
                <a:solidFill>
                  <a:srgbClr val="8ED8F8"/>
                </a:solidFill>
                <a:latin typeface="HelveticaNeueLT Std Med" panose="020B0604020202020204" pitchFamily="34" charset="77"/>
                <a:cs typeface="HelveticaNeueLT Std Med"/>
              </a:rPr>
              <a:t> </a:t>
            </a:r>
            <a:r>
              <a:rPr lang="fr-FR" sz="2000" b="1" i="0" spc="-10" dirty="0" err="1">
                <a:solidFill>
                  <a:srgbClr val="8ED8F8"/>
                </a:solidFill>
                <a:latin typeface="HelveticaNeueLT Std Med" panose="020B0604020202020204" pitchFamily="34" charset="77"/>
                <a:cs typeface="HelveticaNeueLT Std Med"/>
              </a:rPr>
              <a:t>Series</a:t>
            </a:r>
            <a:endParaRPr lang="fr-FR" sz="2000" b="1" i="0" dirty="0">
              <a:latin typeface="HelveticaNeueLT Std Med" panose="020B0604020202020204" pitchFamily="34" charset="77"/>
              <a:cs typeface="HelveticaNeueLT Std Med"/>
            </a:endParaRPr>
          </a:p>
        </p:txBody>
      </p:sp>
      <p:sp>
        <p:nvSpPr>
          <p:cNvPr id="4" name="object 7">
            <a:extLst>
              <a:ext uri="{FF2B5EF4-FFF2-40B4-BE49-F238E27FC236}">
                <a16:creationId xmlns:a16="http://schemas.microsoft.com/office/drawing/2014/main" id="{3C31AB50-3E95-D14F-1596-57FCB730F66D}"/>
              </a:ext>
            </a:extLst>
          </p:cNvPr>
          <p:cNvSpPr txBox="1">
            <a:spLocks/>
          </p:cNvSpPr>
          <p:nvPr/>
        </p:nvSpPr>
        <p:spPr>
          <a:xfrm>
            <a:off x="720000" y="3348000"/>
            <a:ext cx="6430009" cy="2385268"/>
          </a:xfrm>
          <a:prstGeom prst="rect">
            <a:avLst/>
          </a:prstGeom>
        </p:spPr>
        <p:txBody>
          <a:bodyPr vert="horz" wrap="square" lIns="0" tIns="0" rIns="0" bIns="0" rtlCol="0">
            <a:spAutoFit/>
          </a:bodyPr>
          <a:lstStyle>
            <a:lvl1pPr marL="0" indent="0" algn="l" defTabSz="914400" rtl="0" eaLnBrk="1" latinLnBrk="0" hangingPunct="1">
              <a:lnSpc>
                <a:spcPts val="3700"/>
              </a:lnSpc>
              <a:spcBef>
                <a:spcPts val="0"/>
              </a:spcBef>
              <a:buFontTx/>
              <a:buNone/>
              <a:defRPr sz="34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949325">
              <a:spcBef>
                <a:spcPts val="540"/>
              </a:spcBef>
            </a:pPr>
            <a:r>
              <a:rPr lang="fr-FR"/>
              <a:t>CIOMS</a:t>
            </a:r>
            <a:r>
              <a:rPr lang="fr-FR" spc="-114"/>
              <a:t> </a:t>
            </a:r>
            <a:r>
              <a:rPr lang="fr-FR"/>
              <a:t>Working</a:t>
            </a:r>
            <a:r>
              <a:rPr lang="fr-FR" spc="-114"/>
              <a:t> </a:t>
            </a:r>
            <a:r>
              <a:rPr lang="fr-FR"/>
              <a:t>Group</a:t>
            </a:r>
            <a:r>
              <a:rPr lang="fr-FR" spc="-114"/>
              <a:t> </a:t>
            </a:r>
            <a:r>
              <a:rPr lang="fr-FR" spc="-20"/>
              <a:t>XIII </a:t>
            </a:r>
            <a:r>
              <a:rPr lang="fr-FR"/>
              <a:t>consensus</a:t>
            </a:r>
            <a:r>
              <a:rPr lang="fr-FR" spc="-40"/>
              <a:t> </a:t>
            </a:r>
            <a:r>
              <a:rPr lang="fr-FR"/>
              <a:t>report</a:t>
            </a:r>
            <a:r>
              <a:rPr lang="fr-FR" spc="-40"/>
              <a:t> </a:t>
            </a:r>
            <a:r>
              <a:rPr lang="fr-FR" spc="-25"/>
              <a:t>on</a:t>
            </a:r>
          </a:p>
          <a:p>
            <a:pPr marL="12700">
              <a:lnSpc>
                <a:spcPts val="3450"/>
              </a:lnSpc>
            </a:pPr>
            <a:r>
              <a:rPr lang="fr-FR" i="1">
                <a:latin typeface="Helvetica Neue LT Std 76 Bold Italic"/>
                <a:cs typeface="Helvetica Neue LT Std 76 Bold Italic"/>
              </a:rPr>
              <a:t>Real-world data and real-</a:t>
            </a:r>
            <a:r>
              <a:rPr lang="fr-FR" i="1" spc="-10">
                <a:latin typeface="Helvetica Neue LT Std 76 Bold Italic"/>
                <a:cs typeface="Helvetica Neue LT Std 76 Bold Italic"/>
              </a:rPr>
              <a:t>world</a:t>
            </a:r>
          </a:p>
          <a:p>
            <a:pPr marL="12700" marR="1827530">
              <a:spcBef>
                <a:spcPts val="250"/>
              </a:spcBef>
            </a:pPr>
            <a:r>
              <a:rPr lang="fr-FR" i="1">
                <a:latin typeface="Helvetica Neue LT Std 76 Bold Italic"/>
                <a:cs typeface="Helvetica Neue LT Std 76 Bold Italic"/>
              </a:rPr>
              <a:t>evidence in </a:t>
            </a:r>
            <a:r>
              <a:rPr lang="fr-FR" i="1" spc="-10">
                <a:latin typeface="Helvetica Neue LT Std 76 Bold Italic"/>
                <a:cs typeface="Helvetica Neue LT Std 76 Bold Italic"/>
              </a:rPr>
              <a:t>regulatory </a:t>
            </a:r>
            <a:r>
              <a:rPr lang="fr-FR" i="1">
                <a:latin typeface="Helvetica Neue LT Std 76 Bold Italic"/>
                <a:cs typeface="Helvetica Neue LT Std 76 Bold Italic"/>
              </a:rPr>
              <a:t>decision </a:t>
            </a:r>
            <a:r>
              <a:rPr lang="fr-FR" i="1" spc="-10">
                <a:latin typeface="Helvetica Neue LT Std 76 Bold Italic"/>
                <a:cs typeface="Helvetica Neue LT Std 76 Bold Italic"/>
              </a:rPr>
              <a:t>making</a:t>
            </a:r>
            <a:endParaRPr lang="fr-FR" i="1" spc="-10" dirty="0">
              <a:latin typeface="Helvetica Neue LT Std 76 Bold Italic"/>
              <a:cs typeface="Helvetica Neue LT Std 76 Bold Italic"/>
            </a:endParaRPr>
          </a:p>
        </p:txBody>
      </p:sp>
      <p:sp>
        <p:nvSpPr>
          <p:cNvPr id="5" name="object 8">
            <a:extLst>
              <a:ext uri="{FF2B5EF4-FFF2-40B4-BE49-F238E27FC236}">
                <a16:creationId xmlns:a16="http://schemas.microsoft.com/office/drawing/2014/main" id="{C8BB0340-E7C2-E245-A890-222E6F85BAFF}"/>
              </a:ext>
            </a:extLst>
          </p:cNvPr>
          <p:cNvSpPr txBox="1"/>
          <p:nvPr/>
        </p:nvSpPr>
        <p:spPr>
          <a:xfrm>
            <a:off x="8390021" y="4348273"/>
            <a:ext cx="3801979" cy="1846659"/>
          </a:xfrm>
          <a:prstGeom prst="rect">
            <a:avLst/>
          </a:prstGeom>
        </p:spPr>
        <p:txBody>
          <a:bodyPr vert="horz" wrap="square" lIns="0" tIns="0" rIns="0" bIns="0" rtlCol="0">
            <a:spAutoFit/>
          </a:bodyPr>
          <a:lstStyle/>
          <a:p>
            <a:pPr marL="0" marR="5080">
              <a:lnSpc>
                <a:spcPts val="2400"/>
              </a:lnSpc>
              <a:spcBef>
                <a:spcPts val="0"/>
              </a:spcBef>
            </a:pPr>
            <a:r>
              <a:rPr lang="en-US" sz="2000" b="1" i="0" dirty="0">
                <a:solidFill>
                  <a:srgbClr val="ABE1FA"/>
                </a:solidFill>
                <a:latin typeface="HelveticaNeueLT Std" panose="020B0604020202020204" pitchFamily="34" charset="77"/>
                <a:cs typeface="HelveticaNeueLT Std Med"/>
              </a:rPr>
              <a:t>Juhaeri </a:t>
            </a:r>
            <a:r>
              <a:rPr lang="en-US" sz="2000" b="1" i="0" dirty="0" err="1">
                <a:solidFill>
                  <a:srgbClr val="ABE1FA"/>
                </a:solidFill>
                <a:latin typeface="HelveticaNeueLT Std" panose="020B0604020202020204" pitchFamily="34" charset="77"/>
                <a:cs typeface="HelveticaNeueLT Std Med"/>
              </a:rPr>
              <a:t>Juhaeri</a:t>
            </a:r>
            <a:endParaRPr lang="en-GB" sz="2000" b="1" i="0" spc="-20" dirty="0">
              <a:solidFill>
                <a:srgbClr val="ABE1FA"/>
              </a:solidFill>
              <a:latin typeface="HelveticaNeueLT Std" panose="020B0604020202020204" pitchFamily="34" charset="77"/>
              <a:cs typeface="HelveticaNeueLT Std Med"/>
            </a:endParaRPr>
          </a:p>
          <a:p>
            <a:pPr marL="0" marR="5080">
              <a:lnSpc>
                <a:spcPts val="2400"/>
              </a:lnSpc>
              <a:spcBef>
                <a:spcPts val="0"/>
              </a:spcBef>
            </a:pPr>
            <a:r>
              <a:rPr lang="en-US" sz="2000" b="0" i="0" spc="-10" dirty="0">
                <a:solidFill>
                  <a:srgbClr val="ABE1FA"/>
                </a:solidFill>
                <a:latin typeface="HelveticaNeueLT Std" panose="020B0604020202020204" pitchFamily="34" charset="77"/>
                <a:cs typeface="HelveticaNeueLT Std"/>
              </a:rPr>
              <a:t>VP &amp; Head, Epidemiology and Benefit - Risk</a:t>
            </a:r>
            <a:endParaRPr lang="en-GB" sz="2000" b="0" i="0" spc="-10" dirty="0">
              <a:solidFill>
                <a:srgbClr val="ABE1FA"/>
              </a:solidFill>
              <a:latin typeface="HelveticaNeueLT Std" panose="020B0604020202020204" pitchFamily="34" charset="77"/>
              <a:cs typeface="HelveticaNeueLT Std"/>
            </a:endParaRPr>
          </a:p>
          <a:p>
            <a:pPr marL="0" marR="5080">
              <a:lnSpc>
                <a:spcPts val="2400"/>
              </a:lnSpc>
              <a:spcBef>
                <a:spcPts val="0"/>
              </a:spcBef>
            </a:pPr>
            <a:r>
              <a:rPr lang="en-GB" sz="2000" b="0" i="0" dirty="0">
                <a:solidFill>
                  <a:srgbClr val="ABE1FA"/>
                </a:solidFill>
                <a:latin typeface="HelveticaNeueLT Std" panose="020B0604020202020204" pitchFamily="34" charset="77"/>
                <a:cs typeface="HelveticaNeueLT Std"/>
              </a:rPr>
              <a:t>Sanofi</a:t>
            </a:r>
          </a:p>
          <a:p>
            <a:pPr marL="0" marR="5080">
              <a:lnSpc>
                <a:spcPts val="2400"/>
              </a:lnSpc>
              <a:spcBef>
                <a:spcPts val="0"/>
              </a:spcBef>
            </a:pPr>
            <a:r>
              <a:rPr lang="en-GB" sz="2000" dirty="0">
                <a:solidFill>
                  <a:srgbClr val="ABE1FA"/>
                </a:solidFill>
                <a:latin typeface="HelveticaNeueLT Std" panose="020B0604020202020204" pitchFamily="34" charset="77"/>
                <a:cs typeface="HelveticaNeueLT Std"/>
              </a:rPr>
              <a:t>Bridgewater, New Jersey, USA</a:t>
            </a:r>
          </a:p>
          <a:p>
            <a:pPr marL="0" marR="5080">
              <a:lnSpc>
                <a:spcPts val="2400"/>
              </a:lnSpc>
              <a:spcBef>
                <a:spcPts val="0"/>
              </a:spcBef>
            </a:pPr>
            <a:r>
              <a:rPr lang="en-GB" sz="2000" dirty="0" err="1">
                <a:solidFill>
                  <a:srgbClr val="ABE1FA"/>
                </a:solidFill>
                <a:latin typeface="HelveticaNeueLT Std" panose="020B0604020202020204" pitchFamily="34" charset="77"/>
                <a:cs typeface="HelveticaNeueLT Std"/>
              </a:rPr>
              <a:t>Juhaeri.</a:t>
            </a:r>
            <a:r>
              <a:rPr lang="en-GB" sz="2000" err="1">
                <a:solidFill>
                  <a:srgbClr val="ABE1FA"/>
                </a:solidFill>
                <a:latin typeface="HelveticaNeueLT Std" panose="020B0604020202020204" pitchFamily="34" charset="77"/>
                <a:cs typeface="HelveticaNeueLT Std"/>
              </a:rPr>
              <a:t>Juhaeri</a:t>
            </a:r>
            <a:r>
              <a:rPr lang="en-GB" sz="2000">
                <a:solidFill>
                  <a:srgbClr val="ABE1FA"/>
                </a:solidFill>
                <a:latin typeface="HelveticaNeueLT Std" panose="020B0604020202020204" pitchFamily="34" charset="77"/>
                <a:cs typeface="HelveticaNeueLT Std"/>
              </a:rPr>
              <a:t>@sanofi.com</a:t>
            </a:r>
            <a:endParaRPr sz="2000" b="0" i="0" dirty="0">
              <a:latin typeface="HelveticaNeueLT Std" panose="020B0604020202020204" pitchFamily="34" charset="77"/>
              <a:cs typeface="HelveticaNeueLT Std"/>
            </a:endParaRPr>
          </a:p>
        </p:txBody>
      </p:sp>
    </p:spTree>
    <p:extLst>
      <p:ext uri="{BB962C8B-B14F-4D97-AF65-F5344CB8AC3E}">
        <p14:creationId xmlns:p14="http://schemas.microsoft.com/office/powerpoint/2010/main" val="263079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21</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2"/>
          <a:stretch>
            <a:fillRect/>
          </a:stretch>
        </p:blipFill>
        <p:spPr>
          <a:xfrm>
            <a:off x="432000"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Chapter</a:t>
            </a:r>
            <a:r>
              <a:rPr lang="fr-FR" dirty="0"/>
              <a:t> 2. Sources of real-world data</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40000"/>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Definitions and scope</a:t>
            </a:r>
          </a:p>
          <a:p>
            <a:r>
              <a:rPr lang="en-US" dirty="0"/>
              <a:t>Traditional data sources</a:t>
            </a:r>
          </a:p>
          <a:p>
            <a:r>
              <a:rPr lang="en-US" dirty="0"/>
              <a:t>Emerging data sources</a:t>
            </a:r>
          </a:p>
        </p:txBody>
      </p:sp>
    </p:spTree>
    <p:extLst>
      <p:ext uri="{BB962C8B-B14F-4D97-AF65-F5344CB8AC3E}">
        <p14:creationId xmlns:p14="http://schemas.microsoft.com/office/powerpoint/2010/main" val="317646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F23CF1B6-AC69-6716-E974-20D4CEF9A1F6}"/>
              </a:ext>
            </a:extLst>
          </p:cNvPr>
          <p:cNvSpPr>
            <a:spLocks noGrp="1"/>
          </p:cNvSpPr>
          <p:nvPr>
            <p:ph idx="1"/>
          </p:nvPr>
        </p:nvSpPr>
        <p:spPr/>
        <p:txBody>
          <a:bodyPr/>
          <a:lstStyle/>
          <a:p>
            <a:r>
              <a:rPr lang="fr-FR" dirty="0" err="1"/>
              <a:t>Definitions</a:t>
            </a:r>
            <a:endParaRPr lang="fr-FR" dirty="0"/>
          </a:p>
          <a:p>
            <a:pPr marL="800100" lvl="1" indent="-342900">
              <a:buFont typeface="Arial" panose="020B0604020202020204" pitchFamily="34" charset="0"/>
              <a:buChar char="•"/>
            </a:pPr>
            <a:r>
              <a:rPr lang="fr-FR" sz="2000" dirty="0"/>
              <a:t>Real - world data: </a:t>
            </a:r>
            <a:r>
              <a:rPr lang="en-US" sz="2000" dirty="0"/>
              <a:t>”Routinely collected data relating to a patient’s health status or the delivery of health care from a variety of sources other than traditional clinical trials” (EMA)</a:t>
            </a:r>
          </a:p>
          <a:p>
            <a:pPr marL="800100" lvl="1" indent="-342900">
              <a:buFont typeface="Arial" panose="020B0604020202020204" pitchFamily="34" charset="0"/>
              <a:buChar char="•"/>
            </a:pPr>
            <a:r>
              <a:rPr lang="fr-FR" sz="2000" dirty="0"/>
              <a:t>Real – world </a:t>
            </a:r>
            <a:r>
              <a:rPr lang="fr-FR" sz="2000" dirty="0" err="1"/>
              <a:t>evidence</a:t>
            </a:r>
            <a:r>
              <a:rPr lang="fr-FR" sz="2000" dirty="0"/>
              <a:t>: e</a:t>
            </a:r>
            <a:r>
              <a:rPr lang="en-US" sz="2000" dirty="0" err="1"/>
              <a:t>vidence</a:t>
            </a:r>
            <a:r>
              <a:rPr lang="en-US" sz="2000" dirty="0"/>
              <a:t> derived from the review and/or analysis of real-world data</a:t>
            </a:r>
          </a:p>
          <a:p>
            <a:pPr lvl="1"/>
            <a:endParaRPr lang="fr-FR" dirty="0"/>
          </a:p>
          <a:p>
            <a:r>
              <a:rPr lang="fr-FR" dirty="0"/>
              <a:t>Scope</a:t>
            </a:r>
          </a:p>
          <a:p>
            <a:pPr marL="800100" lvl="1" indent="-342900">
              <a:buFont typeface="Arial" panose="020B0604020202020204" pitchFamily="34" charset="0"/>
              <a:buChar char="•"/>
            </a:pPr>
            <a:r>
              <a:rPr lang="en-US" sz="2000" dirty="0"/>
              <a:t>Usually includes health care data source, but it’s broader that that</a:t>
            </a:r>
          </a:p>
          <a:p>
            <a:pPr marL="800100" lvl="1" indent="-342900">
              <a:buFont typeface="Arial" panose="020B0604020202020204" pitchFamily="34" charset="0"/>
              <a:buChar char="•"/>
            </a:pPr>
            <a:r>
              <a:rPr lang="en-US" sz="2000" dirty="0"/>
              <a:t>Spontaneous reporting systems and surveys</a:t>
            </a:r>
          </a:p>
          <a:p>
            <a:pPr marL="800100" lvl="1" indent="-342900">
              <a:buFont typeface="Arial" panose="020B0604020202020204" pitchFamily="34" charset="0"/>
              <a:buChar char="•"/>
            </a:pPr>
            <a:r>
              <a:rPr lang="en-US" sz="2000" dirty="0"/>
              <a:t>Traditional vs. emerging data sources</a:t>
            </a:r>
            <a:endParaRPr lang="fr-FR" sz="2000"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F20E3F99-B4DC-A521-F2CE-4336168A2D5C}"/>
              </a:ext>
            </a:extLst>
          </p:cNvPr>
          <p:cNvPicPr>
            <a:picLocks noChangeAspect="1"/>
          </p:cNvPicPr>
          <p:nvPr/>
        </p:nvPicPr>
        <p:blipFill>
          <a:blip r:embed="rId2"/>
          <a:stretch>
            <a:fillRect/>
          </a:stretch>
        </p:blipFill>
        <p:spPr>
          <a:xfrm>
            <a:off x="432000" y="1260000"/>
            <a:ext cx="5930900" cy="431800"/>
          </a:xfrm>
          <a:prstGeom prst="rect">
            <a:avLst/>
          </a:prstGeom>
        </p:spPr>
      </p:pic>
      <p:sp>
        <p:nvSpPr>
          <p:cNvPr id="5" name="Espace réservé du titre 14">
            <a:extLst>
              <a:ext uri="{FF2B5EF4-FFF2-40B4-BE49-F238E27FC236}">
                <a16:creationId xmlns:a16="http://schemas.microsoft.com/office/drawing/2014/main" id="{5115FCFF-CDD6-72EA-B778-CD040057665A}"/>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err="1"/>
              <a:t>Definitions</a:t>
            </a:r>
            <a:r>
              <a:rPr lang="fr-FR" dirty="0"/>
              <a:t> and scope</a:t>
            </a:r>
          </a:p>
        </p:txBody>
      </p:sp>
      <p:sp>
        <p:nvSpPr>
          <p:cNvPr id="12" name="Espace réservé du numéro de diapositive 11">
            <a:extLst>
              <a:ext uri="{FF2B5EF4-FFF2-40B4-BE49-F238E27FC236}">
                <a16:creationId xmlns:a16="http://schemas.microsoft.com/office/drawing/2014/main" id="{534BA3E8-43A8-55F3-D249-159E491F8497}"/>
              </a:ext>
            </a:extLst>
          </p:cNvPr>
          <p:cNvSpPr>
            <a:spLocks noGrp="1"/>
          </p:cNvSpPr>
          <p:nvPr>
            <p:ph type="sldNum" sz="quarter" idx="4"/>
          </p:nvPr>
        </p:nvSpPr>
        <p:spPr/>
        <p:txBody>
          <a:bodyPr/>
          <a:lstStyle/>
          <a:p>
            <a:fld id="{AAEB2FEF-DCD5-A644-A69E-0B80797A4AD7}" type="slidenum">
              <a:rPr lang="fr-FR" smtClean="0"/>
              <a:pPr/>
              <a:t>22</a:t>
            </a:fld>
            <a:endParaRPr lang="fr-FR" dirty="0"/>
          </a:p>
        </p:txBody>
      </p:sp>
      <p:sp>
        <p:nvSpPr>
          <p:cNvPr id="13" name="object 10">
            <a:extLst>
              <a:ext uri="{FF2B5EF4-FFF2-40B4-BE49-F238E27FC236}">
                <a16:creationId xmlns:a16="http://schemas.microsoft.com/office/drawing/2014/main" id="{3FE372D7-2690-20B1-A635-229F1FB89D98}"/>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Tree>
    <p:extLst>
      <p:ext uri="{BB962C8B-B14F-4D97-AF65-F5344CB8AC3E}">
        <p14:creationId xmlns:p14="http://schemas.microsoft.com/office/powerpoint/2010/main" val="257271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normAutofit/>
          </a:bodyPr>
          <a:lstStyle/>
          <a:p>
            <a:pPr marL="457200" indent="-457200">
              <a:buFont typeface="+mj-lt"/>
              <a:buAutoNum type="arabicPeriod"/>
            </a:pPr>
            <a:r>
              <a:rPr lang="en-US" dirty="0"/>
              <a:t>Existing health care databases</a:t>
            </a:r>
          </a:p>
          <a:p>
            <a:pPr marL="457200" indent="-457200">
              <a:buFont typeface="+mj-lt"/>
              <a:buAutoNum type="arabicPeriod"/>
            </a:pPr>
            <a:r>
              <a:rPr lang="en-US" dirty="0"/>
              <a:t>Real-world data sources with primary data collection</a:t>
            </a:r>
          </a:p>
          <a:p>
            <a:pPr marL="457200" indent="-457200">
              <a:buFont typeface="+mj-lt"/>
              <a:buAutoNum type="arabicPeriod"/>
            </a:pPr>
            <a:r>
              <a:rPr lang="en-US" dirty="0"/>
              <a:t>Federated systems</a:t>
            </a:r>
          </a:p>
          <a:p>
            <a:pPr marL="457200" indent="-457200">
              <a:buFont typeface="+mj-lt"/>
              <a:buAutoNum type="arabicPeriod"/>
            </a:pPr>
            <a:r>
              <a:rPr lang="en-US" dirty="0"/>
              <a:t>Other sources</a:t>
            </a:r>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23</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2.1 </a:t>
            </a:r>
            <a:r>
              <a:rPr lang="fr-FR" dirty="0" err="1"/>
              <a:t>Traditional</a:t>
            </a:r>
            <a:r>
              <a:rPr lang="fr-FR" dirty="0"/>
              <a:t> data sources</a:t>
            </a:r>
          </a:p>
        </p:txBody>
      </p:sp>
    </p:spTree>
    <p:extLst>
      <p:ext uri="{BB962C8B-B14F-4D97-AF65-F5344CB8AC3E}">
        <p14:creationId xmlns:p14="http://schemas.microsoft.com/office/powerpoint/2010/main" val="151086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normAutofit fontScale="92500" lnSpcReduction="20000"/>
          </a:bodyPr>
          <a:lstStyle/>
          <a:p>
            <a:pPr marL="685800"/>
            <a:r>
              <a:rPr lang="en-US" dirty="0"/>
              <a:t>Insurance claims, EHR, and registry databases (secondary use/analysis)</a:t>
            </a:r>
          </a:p>
          <a:p>
            <a:pPr marL="685800"/>
            <a:r>
              <a:rPr lang="en-US" dirty="0"/>
              <a:t>Strengths: longitudinal, large number, availability of comparators and confounders, readily available for quicker completion of analyses</a:t>
            </a:r>
          </a:p>
          <a:p>
            <a:pPr marL="685800"/>
            <a:r>
              <a:rPr lang="en-US" dirty="0"/>
              <a:t>Limitations:</a:t>
            </a:r>
          </a:p>
          <a:p>
            <a:pPr marL="1143000" lvl="1" indent="-342900">
              <a:buFont typeface="Arial" panose="020B0604020202020204" pitchFamily="34" charset="0"/>
              <a:buChar char="•"/>
            </a:pPr>
            <a:r>
              <a:rPr lang="en-US" sz="2000" dirty="0"/>
              <a:t>Created for reasons other than research - may not be suitable for certain studies</a:t>
            </a:r>
          </a:p>
          <a:p>
            <a:pPr marL="1143000" lvl="1" indent="-342900">
              <a:buFont typeface="Arial" panose="020B0604020202020204" pitchFamily="34" charset="0"/>
              <a:buChar char="•"/>
            </a:pPr>
            <a:r>
              <a:rPr lang="en-US" sz="2000" dirty="0"/>
              <a:t>Time lag between occurrence of the events and the availability of the data</a:t>
            </a:r>
          </a:p>
          <a:p>
            <a:pPr marL="1143000" lvl="1" indent="-342900">
              <a:buFont typeface="Arial" panose="020B0604020202020204" pitchFamily="34" charset="0"/>
              <a:buChar char="•"/>
            </a:pPr>
            <a:r>
              <a:rPr lang="en-US" sz="2000" dirty="0"/>
              <a:t>Unavailability of sub-groups: older adults, children, and pregnant women</a:t>
            </a:r>
          </a:p>
          <a:p>
            <a:pPr marL="685800"/>
            <a:r>
              <a:rPr lang="en-US" dirty="0"/>
              <a:t>Other challenges</a:t>
            </a:r>
          </a:p>
          <a:p>
            <a:pPr marL="1143000" lvl="1" indent="-342900">
              <a:buFont typeface="Arial" panose="020B0604020202020204" pitchFamily="34" charset="0"/>
              <a:buChar char="•"/>
            </a:pPr>
            <a:r>
              <a:rPr lang="en-US" sz="2200" dirty="0"/>
              <a:t>Repeated analyses</a:t>
            </a:r>
          </a:p>
          <a:p>
            <a:pPr marL="1143000" lvl="1" indent="-342900">
              <a:buFont typeface="Arial" panose="020B0604020202020204" pitchFamily="34" charset="0"/>
              <a:buChar char="•"/>
            </a:pPr>
            <a:r>
              <a:rPr lang="en-US" sz="2200" dirty="0"/>
              <a:t>Risk/signal assessment vs. signal detection</a:t>
            </a:r>
          </a:p>
          <a:p>
            <a:pPr marL="1143000" lvl="1" indent="-342900">
              <a:buFont typeface="Arial" panose="020B0604020202020204" pitchFamily="34" charset="0"/>
              <a:buChar char="•"/>
            </a:pPr>
            <a:r>
              <a:rPr lang="en-US" sz="2200" dirty="0"/>
              <a:t>Accepted more for safety, less for effectiveness</a:t>
            </a:r>
          </a:p>
          <a:p>
            <a:pPr marL="1143000" lvl="1" indent="-342900">
              <a:buFont typeface="Arial" panose="020B0604020202020204" pitchFamily="34" charset="0"/>
              <a:buChar char="•"/>
            </a:pPr>
            <a:endParaRPr lang="en-US" dirty="0"/>
          </a:p>
          <a:p>
            <a:pPr marL="685800"/>
            <a:endParaRPr lang="en-US" dirty="0"/>
          </a:p>
          <a:p>
            <a:endParaRPr lang="en-US"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24</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7662"/>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2.1.1. </a:t>
            </a:r>
            <a:r>
              <a:rPr lang="fr-FR" dirty="0" err="1"/>
              <a:t>Existing</a:t>
            </a:r>
            <a:r>
              <a:rPr lang="fr-FR" dirty="0"/>
              <a:t> </a:t>
            </a:r>
            <a:r>
              <a:rPr lang="fr-FR" dirty="0" err="1"/>
              <a:t>health</a:t>
            </a:r>
            <a:r>
              <a:rPr lang="fr-FR" dirty="0"/>
              <a:t> care </a:t>
            </a:r>
            <a:r>
              <a:rPr lang="fr-FR" dirty="0" err="1"/>
              <a:t>databases</a:t>
            </a:r>
            <a:endParaRPr lang="fr-FR" dirty="0"/>
          </a:p>
        </p:txBody>
      </p:sp>
    </p:spTree>
    <p:extLst>
      <p:ext uri="{BB962C8B-B14F-4D97-AF65-F5344CB8AC3E}">
        <p14:creationId xmlns:p14="http://schemas.microsoft.com/office/powerpoint/2010/main" val="246230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normAutofit fontScale="92500" lnSpcReduction="20000"/>
          </a:bodyPr>
          <a:lstStyle/>
          <a:p>
            <a:pPr marL="685800"/>
            <a:r>
              <a:rPr lang="en-US" dirty="0"/>
              <a:t>Existing data sources are not suitable: population, outcomes/exposures of interest, timeline, etc.</a:t>
            </a:r>
          </a:p>
          <a:p>
            <a:pPr marL="685800"/>
            <a:r>
              <a:rPr lang="en-US" dirty="0"/>
              <a:t>Collected on an ad-hoc basis specifically for a particular study: pregnancy registry.</a:t>
            </a:r>
          </a:p>
          <a:p>
            <a:pPr marL="685800"/>
            <a:r>
              <a:rPr lang="en-US" dirty="0"/>
              <a:t>Strengths:</a:t>
            </a:r>
          </a:p>
          <a:p>
            <a:pPr lvl="2" indent="-342900"/>
            <a:r>
              <a:rPr lang="en-US" dirty="0"/>
              <a:t>Potentially more effective for the study questions</a:t>
            </a:r>
          </a:p>
          <a:p>
            <a:pPr lvl="2" indent="-342900"/>
            <a:r>
              <a:rPr lang="en-US" dirty="0"/>
              <a:t>Population studied could be more appropriate</a:t>
            </a:r>
          </a:p>
          <a:p>
            <a:pPr lvl="2" indent="-342900"/>
            <a:r>
              <a:rPr lang="en-US" dirty="0"/>
              <a:t>Measures of exposures, outcomes, and confounders may have a higher validity</a:t>
            </a:r>
          </a:p>
          <a:p>
            <a:pPr marL="685800"/>
            <a:r>
              <a:rPr lang="en-US" dirty="0"/>
              <a:t>Limitations:</a:t>
            </a:r>
          </a:p>
          <a:p>
            <a:pPr marL="1143000" lvl="1" indent="-342900">
              <a:buFont typeface="Arial" panose="020B0604020202020204" pitchFamily="34" charset="0"/>
              <a:buChar char="•"/>
            </a:pPr>
            <a:r>
              <a:rPr lang="en-US" sz="2000" dirty="0"/>
              <a:t>Voluntary basis, problem with accrual</a:t>
            </a:r>
          </a:p>
          <a:p>
            <a:pPr marL="1143000" lvl="1" indent="-342900">
              <a:buFont typeface="Arial" panose="020B0604020202020204" pitchFamily="34" charset="0"/>
              <a:buChar char="•"/>
            </a:pPr>
            <a:r>
              <a:rPr lang="en-US" sz="2000" dirty="0"/>
              <a:t>Long follow-up time</a:t>
            </a:r>
          </a:p>
          <a:p>
            <a:pPr marL="1143000" lvl="1" indent="-342900">
              <a:buFont typeface="Arial" panose="020B0604020202020204" pitchFamily="34" charset="0"/>
              <a:buChar char="•"/>
            </a:pPr>
            <a:r>
              <a:rPr lang="en-US" sz="2000" dirty="0"/>
              <a:t>May not be suitable for other purposes</a:t>
            </a:r>
          </a:p>
          <a:p>
            <a:pPr marL="685800"/>
            <a:endParaRPr lang="en-US" dirty="0"/>
          </a:p>
          <a:p>
            <a:pPr lvl="1" indent="-342900"/>
            <a:endParaRPr lang="en-US" dirty="0"/>
          </a:p>
          <a:p>
            <a:endParaRPr lang="en-US"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25</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515973" y="1337662"/>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2.1.2. Real-world data sources with primary data collection</a:t>
            </a:r>
          </a:p>
        </p:txBody>
      </p:sp>
    </p:spTree>
    <p:extLst>
      <p:ext uri="{BB962C8B-B14F-4D97-AF65-F5344CB8AC3E}">
        <p14:creationId xmlns:p14="http://schemas.microsoft.com/office/powerpoint/2010/main" val="286255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normAutofit/>
          </a:bodyPr>
          <a:lstStyle/>
          <a:p>
            <a:pPr marL="685800"/>
            <a:r>
              <a:rPr lang="en-US" dirty="0"/>
              <a:t>A set of different RWD sources analyzed separately for the same study</a:t>
            </a:r>
          </a:p>
          <a:p>
            <a:pPr marL="685800"/>
            <a:r>
              <a:rPr lang="en-US" dirty="0"/>
              <a:t>RWD sources may use different formats and codes:</a:t>
            </a:r>
          </a:p>
          <a:p>
            <a:pPr marL="1143000" lvl="1" indent="-342900">
              <a:buFont typeface="Arial" panose="020B0604020202020204" pitchFamily="34" charset="0"/>
              <a:buChar char="•"/>
            </a:pPr>
            <a:r>
              <a:rPr lang="en-US" sz="2000" dirty="0"/>
              <a:t>Keep the originals</a:t>
            </a:r>
          </a:p>
          <a:p>
            <a:pPr marL="1143000" lvl="1" indent="-342900">
              <a:buFont typeface="Arial" panose="020B0604020202020204" pitchFamily="34" charset="0"/>
              <a:buChar char="•"/>
            </a:pPr>
            <a:r>
              <a:rPr lang="en-US" sz="2000" dirty="0"/>
              <a:t>Harmonized and standardized– Common Data Model (CDM)</a:t>
            </a:r>
          </a:p>
          <a:p>
            <a:pPr marL="685800"/>
            <a:r>
              <a:rPr lang="en-US" dirty="0"/>
              <a:t>Original formats: European Network of </a:t>
            </a:r>
            <a:r>
              <a:rPr lang="en-US" dirty="0" err="1"/>
              <a:t>Centres</a:t>
            </a:r>
            <a:r>
              <a:rPr lang="en-US" dirty="0"/>
              <a:t> for Pharmacoepidemiology and Pharmacovigilance (</a:t>
            </a:r>
            <a:r>
              <a:rPr lang="en-US" dirty="0" err="1"/>
              <a:t>ENCePP</a:t>
            </a:r>
            <a:r>
              <a:rPr lang="en-US" dirty="0"/>
              <a:t>)</a:t>
            </a:r>
          </a:p>
          <a:p>
            <a:pPr marL="685800"/>
            <a:r>
              <a:rPr lang="en-US" dirty="0"/>
              <a:t>CDMs: Observational Medical Outcomes Partnership, Observational Health Data Sciences and Informatics, European Health Data &amp; Evidence Network, and Data Analysis and Real-World Interrogation Network, US FDA Sentinel</a:t>
            </a:r>
          </a:p>
          <a:p>
            <a:pPr marL="1485900" lvl="2" indent="-342900"/>
            <a:endParaRPr lang="en-US"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26</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2.1.3. </a:t>
            </a:r>
            <a:r>
              <a:rPr lang="fr-FR" dirty="0" err="1"/>
              <a:t>Federated</a:t>
            </a:r>
            <a:r>
              <a:rPr lang="fr-FR" dirty="0"/>
              <a:t> </a:t>
            </a:r>
            <a:r>
              <a:rPr lang="fr-FR" dirty="0" err="1"/>
              <a:t>systems</a:t>
            </a:r>
            <a:endParaRPr lang="fr-FR" dirty="0"/>
          </a:p>
        </p:txBody>
      </p:sp>
    </p:spTree>
    <p:extLst>
      <p:ext uri="{BB962C8B-B14F-4D97-AF65-F5344CB8AC3E}">
        <p14:creationId xmlns:p14="http://schemas.microsoft.com/office/powerpoint/2010/main" val="395206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a:xfrm>
            <a:off x="609553" y="1853190"/>
            <a:ext cx="10620000" cy="4056722"/>
          </a:xfrm>
        </p:spPr>
        <p:txBody>
          <a:bodyPr>
            <a:noAutofit/>
          </a:bodyPr>
          <a:lstStyle/>
          <a:p>
            <a:pPr marL="685800"/>
            <a:r>
              <a:rPr lang="en-US" dirty="0"/>
              <a:t>Spontaneous reporting systems: the UK’s Yellow Card scheme, US FAERS and VAERS, WHO </a:t>
            </a:r>
            <a:r>
              <a:rPr lang="en-US" dirty="0" err="1"/>
              <a:t>Vigibase</a:t>
            </a:r>
            <a:r>
              <a:rPr lang="en-US" dirty="0"/>
              <a:t>, and </a:t>
            </a:r>
            <a:r>
              <a:rPr lang="en-US" dirty="0" err="1"/>
              <a:t>EudraVigilance</a:t>
            </a:r>
            <a:endParaRPr lang="en-US" dirty="0"/>
          </a:p>
          <a:p>
            <a:pPr lvl="2" indent="-342900"/>
            <a:r>
              <a:rPr lang="en-US" dirty="0"/>
              <a:t>Individual case reports, spontaneously reported or solicited</a:t>
            </a:r>
          </a:p>
          <a:p>
            <a:pPr lvl="2" indent="-342900"/>
            <a:r>
              <a:rPr lang="en-US" dirty="0"/>
              <a:t>Population (users of medicinal products) from which these events arise are not known – incidence cannot be estimated</a:t>
            </a:r>
          </a:p>
          <a:p>
            <a:pPr lvl="2" indent="-342900"/>
            <a:r>
              <a:rPr lang="en-US" dirty="0"/>
              <a:t>Cross – sectional</a:t>
            </a:r>
          </a:p>
          <a:p>
            <a:pPr lvl="2" indent="-342900"/>
            <a:r>
              <a:rPr lang="en-US" dirty="0"/>
              <a:t>Other limitations: under-reporting, differential – reporting, stimulated reporting, and poor quality of data</a:t>
            </a:r>
          </a:p>
          <a:p>
            <a:pPr lvl="2" indent="-342900"/>
            <a:r>
              <a:rPr lang="en-US" dirty="0"/>
              <a:t>Important source for signal detection since the 1960s</a:t>
            </a:r>
          </a:p>
          <a:p>
            <a:pPr marL="685800"/>
            <a:r>
              <a:rPr lang="en-US" dirty="0"/>
              <a:t>Surveys</a:t>
            </a:r>
          </a:p>
          <a:p>
            <a:pPr lvl="2" indent="-342900"/>
            <a:r>
              <a:rPr lang="en-US" dirty="0"/>
              <a:t>Cross – sectional: US NHANES, surveys of KAB and drug utilization (prescription surveys)</a:t>
            </a:r>
          </a:p>
          <a:p>
            <a:pPr lvl="2" indent="-342900"/>
            <a:r>
              <a:rPr lang="en-US" dirty="0"/>
              <a:t>Useful for prevalence, evaluation of RMM effectiveness</a:t>
            </a:r>
          </a:p>
          <a:p>
            <a:pPr marL="1485900" lvl="2" indent="-342900"/>
            <a:endParaRPr lang="en-US" dirty="0"/>
          </a:p>
          <a:p>
            <a:pPr marL="800100" lvl="1" indent="-342900">
              <a:buFont typeface="Arial" panose="020B0604020202020204" pitchFamily="34" charset="0"/>
              <a:buChar char="•"/>
            </a:pPr>
            <a:endParaRPr lang="en-US" sz="2000"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27</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7662"/>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2.1.4. </a:t>
            </a:r>
            <a:r>
              <a:rPr lang="fr-FR" dirty="0" err="1"/>
              <a:t>Other</a:t>
            </a:r>
            <a:r>
              <a:rPr lang="fr-FR" dirty="0"/>
              <a:t> sources</a:t>
            </a:r>
          </a:p>
        </p:txBody>
      </p:sp>
    </p:spTree>
    <p:extLst>
      <p:ext uri="{BB962C8B-B14F-4D97-AF65-F5344CB8AC3E}">
        <p14:creationId xmlns:p14="http://schemas.microsoft.com/office/powerpoint/2010/main" val="321567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normAutofit/>
          </a:bodyPr>
          <a:lstStyle/>
          <a:p>
            <a:r>
              <a:rPr lang="en-US" dirty="0"/>
              <a:t>Biosensor data</a:t>
            </a:r>
          </a:p>
          <a:p>
            <a:r>
              <a:rPr lang="en-US" dirty="0"/>
              <a:t>Patient experience data: PROM and patient preference</a:t>
            </a:r>
          </a:p>
          <a:p>
            <a:r>
              <a:rPr lang="en-US" dirty="0"/>
              <a:t>Text or images from radiology information systems as data</a:t>
            </a:r>
          </a:p>
          <a:p>
            <a:r>
              <a:rPr lang="en-US" dirty="0"/>
              <a:t>Output from laboratory information systems as data</a:t>
            </a:r>
          </a:p>
          <a:p>
            <a:r>
              <a:rPr lang="en-US" dirty="0"/>
              <a:t>Output from structured genomics investigation as data</a:t>
            </a:r>
          </a:p>
          <a:p>
            <a:r>
              <a:rPr lang="en-US" dirty="0"/>
              <a:t>Social media</a:t>
            </a:r>
          </a:p>
          <a:p>
            <a:pPr marL="0" indent="0">
              <a:buNone/>
            </a:pPr>
            <a:endParaRPr lang="en-US" dirty="0"/>
          </a:p>
          <a:p>
            <a:pPr marL="1485900" lvl="2" indent="-342900"/>
            <a:endParaRPr lang="en-US"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28</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2.2. </a:t>
            </a:r>
            <a:r>
              <a:rPr lang="fr-FR" dirty="0" err="1"/>
              <a:t>Emerging</a:t>
            </a:r>
            <a:r>
              <a:rPr lang="fr-FR" dirty="0"/>
              <a:t> data sources</a:t>
            </a:r>
          </a:p>
        </p:txBody>
      </p:sp>
    </p:spTree>
    <p:extLst>
      <p:ext uri="{BB962C8B-B14F-4D97-AF65-F5344CB8AC3E}">
        <p14:creationId xmlns:p14="http://schemas.microsoft.com/office/powerpoint/2010/main" val="373170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6C893150-8BF8-2404-450F-FA35180B8674}"/>
              </a:ext>
            </a:extLst>
          </p:cNvPr>
          <p:cNvSpPr txBox="1">
            <a:spLocks/>
          </p:cNvSpPr>
          <p:nvPr/>
        </p:nvSpPr>
        <p:spPr>
          <a:xfrm>
            <a:off x="720000" y="2880000"/>
            <a:ext cx="1954530" cy="30777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2000" b="1" i="0" dirty="0">
                <a:solidFill>
                  <a:srgbClr val="8ED8F8"/>
                </a:solidFill>
                <a:latin typeface="HelveticaNeueLT Std Med" panose="020B0604020202020204" pitchFamily="34" charset="77"/>
                <a:cs typeface="HelveticaNeueLT Std Med"/>
              </a:rPr>
              <a:t>Webinar</a:t>
            </a:r>
            <a:r>
              <a:rPr lang="fr-FR" sz="2000" b="1" i="0" spc="-140" dirty="0">
                <a:solidFill>
                  <a:srgbClr val="8ED8F8"/>
                </a:solidFill>
                <a:latin typeface="HelveticaNeueLT Std Med" panose="020B0604020202020204" pitchFamily="34" charset="77"/>
                <a:cs typeface="HelveticaNeueLT Std Med"/>
              </a:rPr>
              <a:t> </a:t>
            </a:r>
            <a:r>
              <a:rPr lang="fr-FR" sz="2000" b="1" i="0" spc="-10" dirty="0" err="1">
                <a:solidFill>
                  <a:srgbClr val="8ED8F8"/>
                </a:solidFill>
                <a:latin typeface="HelveticaNeueLT Std Med" panose="020B0604020202020204" pitchFamily="34" charset="77"/>
                <a:cs typeface="HelveticaNeueLT Std Med"/>
              </a:rPr>
              <a:t>Series</a:t>
            </a:r>
            <a:endParaRPr lang="fr-FR" sz="2000" b="1" i="0" dirty="0">
              <a:latin typeface="HelveticaNeueLT Std Med" panose="020B0604020202020204" pitchFamily="34" charset="77"/>
              <a:cs typeface="HelveticaNeueLT Std Med"/>
            </a:endParaRPr>
          </a:p>
        </p:txBody>
      </p:sp>
      <p:sp>
        <p:nvSpPr>
          <p:cNvPr id="4" name="object 7">
            <a:extLst>
              <a:ext uri="{FF2B5EF4-FFF2-40B4-BE49-F238E27FC236}">
                <a16:creationId xmlns:a16="http://schemas.microsoft.com/office/drawing/2014/main" id="{3C31AB50-3E95-D14F-1596-57FCB730F66D}"/>
              </a:ext>
            </a:extLst>
          </p:cNvPr>
          <p:cNvSpPr txBox="1">
            <a:spLocks/>
          </p:cNvSpPr>
          <p:nvPr/>
        </p:nvSpPr>
        <p:spPr>
          <a:xfrm>
            <a:off x="720000" y="3348000"/>
            <a:ext cx="6430009" cy="2385268"/>
          </a:xfrm>
          <a:prstGeom prst="rect">
            <a:avLst/>
          </a:prstGeom>
        </p:spPr>
        <p:txBody>
          <a:bodyPr vert="horz" wrap="square" lIns="0" tIns="0" rIns="0" bIns="0" rtlCol="0">
            <a:spAutoFit/>
          </a:bodyPr>
          <a:lstStyle>
            <a:lvl1pPr marL="0" indent="0" algn="l" defTabSz="914400" rtl="0" eaLnBrk="1" latinLnBrk="0" hangingPunct="1">
              <a:lnSpc>
                <a:spcPts val="3700"/>
              </a:lnSpc>
              <a:spcBef>
                <a:spcPts val="0"/>
              </a:spcBef>
              <a:buFontTx/>
              <a:buNone/>
              <a:defRPr sz="34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949325">
              <a:spcBef>
                <a:spcPts val="540"/>
              </a:spcBef>
            </a:pPr>
            <a:r>
              <a:rPr lang="fr-FR"/>
              <a:t>CIOMS</a:t>
            </a:r>
            <a:r>
              <a:rPr lang="fr-FR" spc="-114"/>
              <a:t> </a:t>
            </a:r>
            <a:r>
              <a:rPr lang="fr-FR"/>
              <a:t>Working</a:t>
            </a:r>
            <a:r>
              <a:rPr lang="fr-FR" spc="-114"/>
              <a:t> </a:t>
            </a:r>
            <a:r>
              <a:rPr lang="fr-FR"/>
              <a:t>Group</a:t>
            </a:r>
            <a:r>
              <a:rPr lang="fr-FR" spc="-114"/>
              <a:t> </a:t>
            </a:r>
            <a:r>
              <a:rPr lang="fr-FR" spc="-20"/>
              <a:t>XIII </a:t>
            </a:r>
            <a:r>
              <a:rPr lang="fr-FR"/>
              <a:t>consensus</a:t>
            </a:r>
            <a:r>
              <a:rPr lang="fr-FR" spc="-40"/>
              <a:t> </a:t>
            </a:r>
            <a:r>
              <a:rPr lang="fr-FR"/>
              <a:t>report</a:t>
            </a:r>
            <a:r>
              <a:rPr lang="fr-FR" spc="-40"/>
              <a:t> </a:t>
            </a:r>
            <a:r>
              <a:rPr lang="fr-FR" spc="-25"/>
              <a:t>on</a:t>
            </a:r>
          </a:p>
          <a:p>
            <a:pPr marL="12700">
              <a:lnSpc>
                <a:spcPts val="3450"/>
              </a:lnSpc>
            </a:pPr>
            <a:r>
              <a:rPr lang="fr-FR" i="1" dirty="0">
                <a:latin typeface="Helvetica Neue LT Std 76 Bold Italic"/>
                <a:cs typeface="Helvetica Neue LT Std 76 Bold Italic"/>
              </a:rPr>
              <a:t>Real-world data and real-</a:t>
            </a:r>
            <a:r>
              <a:rPr lang="fr-FR" i="1" spc="-10" dirty="0">
                <a:latin typeface="Helvetica Neue LT Std 76 Bold Italic"/>
                <a:cs typeface="Helvetica Neue LT Std 76 Bold Italic"/>
              </a:rPr>
              <a:t>world</a:t>
            </a:r>
          </a:p>
          <a:p>
            <a:pPr marL="12700" marR="1827530">
              <a:spcBef>
                <a:spcPts val="250"/>
              </a:spcBef>
            </a:pPr>
            <a:r>
              <a:rPr lang="fr-FR" i="1" dirty="0">
                <a:latin typeface="Helvetica Neue LT Std 76 Bold Italic"/>
                <a:cs typeface="Helvetica Neue LT Std 76 Bold Italic"/>
              </a:rPr>
              <a:t>evidence in </a:t>
            </a:r>
            <a:r>
              <a:rPr lang="fr-FR" i="1" spc="-10" dirty="0">
                <a:latin typeface="Helvetica Neue LT Std 76 Bold Italic"/>
                <a:cs typeface="Helvetica Neue LT Std 76 Bold Italic"/>
              </a:rPr>
              <a:t>regulatory </a:t>
            </a:r>
            <a:r>
              <a:rPr lang="fr-FR" i="1" dirty="0">
                <a:latin typeface="Helvetica Neue LT Std 76 Bold Italic"/>
                <a:cs typeface="Helvetica Neue LT Std 76 Bold Italic"/>
              </a:rPr>
              <a:t>decision </a:t>
            </a:r>
            <a:r>
              <a:rPr lang="fr-FR" i="1" spc="-10" dirty="0">
                <a:latin typeface="Helvetica Neue LT Std 76 Bold Italic"/>
                <a:cs typeface="Helvetica Neue LT Std 76 Bold Italic"/>
              </a:rPr>
              <a:t>making</a:t>
            </a:r>
          </a:p>
        </p:txBody>
      </p:sp>
      <p:sp>
        <p:nvSpPr>
          <p:cNvPr id="5" name="object 8">
            <a:extLst>
              <a:ext uri="{FF2B5EF4-FFF2-40B4-BE49-F238E27FC236}">
                <a16:creationId xmlns:a16="http://schemas.microsoft.com/office/drawing/2014/main" id="{C8BB0340-E7C2-E245-A890-222E6F85BAFF}"/>
              </a:ext>
            </a:extLst>
          </p:cNvPr>
          <p:cNvSpPr txBox="1"/>
          <p:nvPr/>
        </p:nvSpPr>
        <p:spPr>
          <a:xfrm>
            <a:off x="8417490" y="4502161"/>
            <a:ext cx="3657600" cy="2124171"/>
          </a:xfrm>
          <a:prstGeom prst="rect">
            <a:avLst/>
          </a:prstGeom>
        </p:spPr>
        <p:txBody>
          <a:bodyPr vert="horz" wrap="square" lIns="0" tIns="0" rIns="0" bIns="0" rtlCol="0">
            <a:spAutoFit/>
          </a:bodyPr>
          <a:lstStyle/>
          <a:p>
            <a:pPr marL="0" marR="5080">
              <a:lnSpc>
                <a:spcPts val="2400"/>
              </a:lnSpc>
              <a:spcBef>
                <a:spcPts val="0"/>
              </a:spcBef>
            </a:pPr>
            <a:r>
              <a:rPr lang="en-GB" sz="2000" b="1" dirty="0">
                <a:solidFill>
                  <a:srgbClr val="ABE1FA"/>
                </a:solidFill>
                <a:latin typeface="HelveticaNeueLT Std" panose="020B0604020202020204" pitchFamily="34" charset="77"/>
                <a:cs typeface="HelveticaNeueLT Std"/>
              </a:rPr>
              <a:t>Yoshiko Atsuta, MD, PhD</a:t>
            </a:r>
          </a:p>
          <a:p>
            <a:pPr marL="0" marR="5080">
              <a:lnSpc>
                <a:spcPts val="2400"/>
              </a:lnSpc>
              <a:spcBef>
                <a:spcPts val="0"/>
              </a:spcBef>
            </a:pPr>
            <a:endParaRPr lang="en-GB" sz="2000" b="1" i="0" dirty="0">
              <a:solidFill>
                <a:srgbClr val="ABE1FA"/>
              </a:solidFill>
              <a:latin typeface="HelveticaNeueLT Std" panose="020B0604020202020204" pitchFamily="34" charset="77"/>
              <a:cs typeface="HelveticaNeueLT Std"/>
            </a:endParaRPr>
          </a:p>
          <a:p>
            <a:pPr marL="0" marR="5080">
              <a:lnSpc>
                <a:spcPts val="2400"/>
              </a:lnSpc>
              <a:spcBef>
                <a:spcPts val="0"/>
              </a:spcBef>
            </a:pPr>
            <a:r>
              <a:rPr lang="en-GB" sz="1600" b="1" dirty="0">
                <a:solidFill>
                  <a:srgbClr val="ABE1FA"/>
                </a:solidFill>
                <a:latin typeface="HelveticaNeueLT Std" panose="020B0604020202020204" pitchFamily="34" charset="77"/>
                <a:cs typeface="HelveticaNeueLT Std"/>
              </a:rPr>
              <a:t>Scientific Director,</a:t>
            </a:r>
          </a:p>
          <a:p>
            <a:pPr marL="0" marR="5080">
              <a:lnSpc>
                <a:spcPts val="2400"/>
              </a:lnSpc>
              <a:spcBef>
                <a:spcPts val="0"/>
              </a:spcBef>
            </a:pPr>
            <a:r>
              <a:rPr lang="en-GB" sz="1600" b="1" i="0" dirty="0">
                <a:solidFill>
                  <a:srgbClr val="ABE1FA"/>
                </a:solidFill>
                <a:latin typeface="HelveticaNeueLT Std" panose="020B0604020202020204" pitchFamily="34" charset="77"/>
                <a:cs typeface="HelveticaNeueLT Std"/>
              </a:rPr>
              <a:t>Japanese Data </a:t>
            </a:r>
            <a:r>
              <a:rPr lang="en-GB" sz="1600" b="1" i="0" dirty="0" err="1">
                <a:solidFill>
                  <a:srgbClr val="ABE1FA"/>
                </a:solidFill>
                <a:latin typeface="HelveticaNeueLT Std" panose="020B0604020202020204" pitchFamily="34" charset="77"/>
                <a:cs typeface="HelveticaNeueLT Std"/>
              </a:rPr>
              <a:t>Center</a:t>
            </a:r>
            <a:r>
              <a:rPr lang="en-GB" sz="1600" b="1" i="0" dirty="0">
                <a:solidFill>
                  <a:srgbClr val="ABE1FA"/>
                </a:solidFill>
                <a:latin typeface="HelveticaNeueLT Std" panose="020B0604020202020204" pitchFamily="34" charset="77"/>
                <a:cs typeface="HelveticaNeueLT Std"/>
              </a:rPr>
              <a:t> for Hematopo</a:t>
            </a:r>
            <a:r>
              <a:rPr lang="en-GB" sz="1600" b="1" dirty="0">
                <a:solidFill>
                  <a:srgbClr val="ABE1FA"/>
                </a:solidFill>
                <a:latin typeface="HelveticaNeueLT Std" panose="020B0604020202020204" pitchFamily="34" charset="77"/>
                <a:cs typeface="HelveticaNeueLT Std"/>
              </a:rPr>
              <a:t>ietic Cell Transplantation</a:t>
            </a:r>
          </a:p>
          <a:p>
            <a:pPr marL="0" marR="5080">
              <a:lnSpc>
                <a:spcPts val="2400"/>
              </a:lnSpc>
              <a:spcBef>
                <a:spcPts val="0"/>
              </a:spcBef>
            </a:pPr>
            <a:r>
              <a:rPr lang="en-GB" sz="1600" b="1" i="0" dirty="0">
                <a:solidFill>
                  <a:srgbClr val="ABE1FA"/>
                </a:solidFill>
                <a:latin typeface="HelveticaNeueLT Std" panose="020B0604020202020204" pitchFamily="34" charset="77"/>
                <a:cs typeface="HelveticaNeueLT Std"/>
              </a:rPr>
              <a:t>Professor, </a:t>
            </a:r>
          </a:p>
          <a:p>
            <a:pPr marL="0" marR="5080">
              <a:lnSpc>
                <a:spcPts val="2400"/>
              </a:lnSpc>
              <a:spcBef>
                <a:spcPts val="0"/>
              </a:spcBef>
            </a:pPr>
            <a:r>
              <a:rPr lang="en-GB" sz="1600" b="1" i="0" dirty="0">
                <a:solidFill>
                  <a:srgbClr val="ABE1FA"/>
                </a:solidFill>
                <a:latin typeface="HelveticaNeueLT Std" panose="020B0604020202020204" pitchFamily="34" charset="77"/>
                <a:cs typeface="HelveticaNeueLT Std"/>
              </a:rPr>
              <a:t>Aichi Medical University</a:t>
            </a:r>
            <a:endParaRPr sz="1600" b="0" i="0" dirty="0">
              <a:latin typeface="HelveticaNeueLT Std" panose="020B0604020202020204" pitchFamily="34" charset="77"/>
              <a:cs typeface="HelveticaNeueLT Std"/>
            </a:endParaRPr>
          </a:p>
        </p:txBody>
      </p:sp>
    </p:spTree>
    <p:extLst>
      <p:ext uri="{BB962C8B-B14F-4D97-AF65-F5344CB8AC3E}">
        <p14:creationId xmlns:p14="http://schemas.microsoft.com/office/powerpoint/2010/main" val="61476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20E3F99-B4DC-A521-F2CE-4336168A2D5C}"/>
              </a:ext>
            </a:extLst>
          </p:cNvPr>
          <p:cNvPicPr>
            <a:picLocks noChangeAspect="1"/>
          </p:cNvPicPr>
          <p:nvPr/>
        </p:nvPicPr>
        <p:blipFill>
          <a:blip r:embed="rId2"/>
          <a:stretch>
            <a:fillRect/>
          </a:stretch>
        </p:blipFill>
        <p:spPr>
          <a:xfrm>
            <a:off x="432000" y="1259999"/>
            <a:ext cx="6718308" cy="387913"/>
          </a:xfrm>
          <a:prstGeom prst="rect">
            <a:avLst/>
          </a:prstGeom>
        </p:spPr>
      </p:pic>
      <p:sp>
        <p:nvSpPr>
          <p:cNvPr id="5" name="Espace réservé du titre 14">
            <a:extLst>
              <a:ext uri="{FF2B5EF4-FFF2-40B4-BE49-F238E27FC236}">
                <a16:creationId xmlns:a16="http://schemas.microsoft.com/office/drawing/2014/main" id="{5115FCFF-CDD6-72EA-B778-CD040057665A}"/>
              </a:ext>
            </a:extLst>
          </p:cNvPr>
          <p:cNvSpPr txBox="1">
            <a:spLocks/>
          </p:cNvSpPr>
          <p:nvPr/>
        </p:nvSpPr>
        <p:spPr>
          <a:xfrm>
            <a:off x="793859" y="1297152"/>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CH" sz="2400" dirty="0">
                <a:latin typeface="HelveticaNeueLT Std" panose="020B0604020202020204"/>
              </a:rPr>
              <a:t>Main areas of </a:t>
            </a:r>
            <a:r>
              <a:rPr lang="fr-CH" sz="2400" dirty="0" err="1">
                <a:latin typeface="HelveticaNeueLT Std" panose="020B0604020202020204"/>
              </a:rPr>
              <a:t>work</a:t>
            </a:r>
            <a:r>
              <a:rPr lang="fr-CH" sz="2400" dirty="0">
                <a:latin typeface="HelveticaNeueLT Std" panose="020B0604020202020204"/>
              </a:rPr>
              <a:t> (more at </a:t>
            </a:r>
            <a:r>
              <a:rPr lang="fr-CH" sz="2400" dirty="0">
                <a:latin typeface="HelveticaNeueLT Std" panose="020B0604020202020204"/>
                <a:hlinkClick r:id="rId3">
                  <a:extLst>
                    <a:ext uri="{A12FA001-AC4F-418D-AE19-62706E023703}">
                      <ahyp:hlinkClr xmlns:ahyp="http://schemas.microsoft.com/office/drawing/2018/hyperlinkcolor" val="tx"/>
                    </a:ext>
                  </a:extLst>
                </a:hlinkClick>
              </a:rPr>
              <a:t>https://cioms.ch/</a:t>
            </a:r>
            <a:endParaRPr lang="fr-FR" sz="2400" dirty="0">
              <a:latin typeface="HelveticaNeueLT Std" panose="020B0604020202020204"/>
            </a:endParaRPr>
          </a:p>
        </p:txBody>
      </p:sp>
      <p:sp>
        <p:nvSpPr>
          <p:cNvPr id="12" name="Espace réservé du numéro de diapositive 11">
            <a:extLst>
              <a:ext uri="{FF2B5EF4-FFF2-40B4-BE49-F238E27FC236}">
                <a16:creationId xmlns:a16="http://schemas.microsoft.com/office/drawing/2014/main" id="{534BA3E8-43A8-55F3-D249-159E491F8497}"/>
              </a:ext>
            </a:extLst>
          </p:cNvPr>
          <p:cNvSpPr>
            <a:spLocks noGrp="1"/>
          </p:cNvSpPr>
          <p:nvPr>
            <p:ph type="sldNum" sz="quarter" idx="4"/>
          </p:nvPr>
        </p:nvSpPr>
        <p:spPr/>
        <p:txBody>
          <a:bodyPr/>
          <a:lstStyle/>
          <a:p>
            <a:fld id="{AAEB2FEF-DCD5-A644-A69E-0B80797A4AD7}" type="slidenum">
              <a:rPr lang="fr-FR" smtClean="0"/>
              <a:pPr/>
              <a:t>3</a:t>
            </a:fld>
            <a:endParaRPr lang="fr-FR" dirty="0"/>
          </a:p>
        </p:txBody>
      </p:sp>
      <p:sp>
        <p:nvSpPr>
          <p:cNvPr id="13" name="object 10">
            <a:extLst>
              <a:ext uri="{FF2B5EF4-FFF2-40B4-BE49-F238E27FC236}">
                <a16:creationId xmlns:a16="http://schemas.microsoft.com/office/drawing/2014/main" id="{3FE372D7-2690-20B1-A635-229F1FB89D98}"/>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16" name="Rectangle 15">
            <a:extLst>
              <a:ext uri="{FF2B5EF4-FFF2-40B4-BE49-F238E27FC236}">
                <a16:creationId xmlns:a16="http://schemas.microsoft.com/office/drawing/2014/main" id="{BA35C4E8-5F44-0E9A-1970-A371B84A31DF}"/>
              </a:ext>
            </a:extLst>
          </p:cNvPr>
          <p:cNvSpPr/>
          <p:nvPr/>
        </p:nvSpPr>
        <p:spPr>
          <a:xfrm>
            <a:off x="8589364" y="1876998"/>
            <a:ext cx="3170636" cy="3649001"/>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spcBef>
                <a:spcPts val="600"/>
              </a:spcBef>
              <a:buFont typeface="Courier New" panose="02070309020205020404" pitchFamily="49" charset="0"/>
              <a:buChar char="o"/>
            </a:pPr>
            <a:endParaRPr lang="en-US" sz="1800" dirty="0">
              <a:solidFill>
                <a:srgbClr val="000000"/>
              </a:solidFill>
              <a:latin typeface="Helvetica Neue LT Std 47 Light " panose="020B0406020202030204"/>
            </a:endParaRPr>
          </a:p>
        </p:txBody>
      </p:sp>
      <p:sp>
        <p:nvSpPr>
          <p:cNvPr id="17" name="ZoneTexte 1">
            <a:extLst>
              <a:ext uri="{FF2B5EF4-FFF2-40B4-BE49-F238E27FC236}">
                <a16:creationId xmlns:a16="http://schemas.microsoft.com/office/drawing/2014/main" id="{89A89409-C142-EB9C-8435-C4834F40A2AF}"/>
              </a:ext>
            </a:extLst>
          </p:cNvPr>
          <p:cNvSpPr txBox="1"/>
          <p:nvPr/>
        </p:nvSpPr>
        <p:spPr>
          <a:xfrm>
            <a:off x="1813811" y="2839799"/>
            <a:ext cx="2428406" cy="3100061"/>
          </a:xfrm>
          <a:prstGeom prst="rect">
            <a:avLst/>
          </a:prstGeom>
          <a:noFill/>
        </p:spPr>
        <p:txBody>
          <a:bodyPr wrap="square" lIns="72000" tIns="72000" rIns="0" bIns="72000" rtlCol="0">
            <a:spAutoFit/>
          </a:bodyPr>
          <a:lstStyle/>
          <a:p>
            <a:pPr marL="108000" indent="-108000">
              <a:spcBef>
                <a:spcPct val="0"/>
              </a:spcBef>
              <a:buFont typeface="Arial" panose="020B0604020202020204" pitchFamily="34" charset="0"/>
              <a:buChar char="•"/>
            </a:pPr>
            <a:r>
              <a:rPr lang="en-US" sz="1300" dirty="0">
                <a:solidFill>
                  <a:srgbClr val="000000"/>
                </a:solidFill>
                <a:latin typeface="Helvetica Neue LT Std 47 Light " panose="020B0406020202030204"/>
              </a:rPr>
              <a:t>Since 1967; 1st CIOMS Round Table Conference </a:t>
            </a:r>
            <a:r>
              <a:rPr lang="en-US" sz="1300" spc="-20" dirty="0">
                <a:solidFill>
                  <a:srgbClr val="000000"/>
                </a:solidFill>
                <a:latin typeface="Helvetica Neue LT Std 47 Light " panose="020B0406020202030204"/>
              </a:rPr>
              <a:t>‘Biomedical Science and the dilemma of Human Experimentation’</a:t>
            </a:r>
          </a:p>
          <a:p>
            <a:pPr marL="108000" indent="-108000">
              <a:spcBef>
                <a:spcPts val="1800"/>
              </a:spcBef>
              <a:buFont typeface="Arial" panose="020B0604020202020204" pitchFamily="34" charset="0"/>
              <a:buChar char="•"/>
            </a:pPr>
            <a:r>
              <a:rPr lang="en-US" sz="1300" dirty="0">
                <a:solidFill>
                  <a:srgbClr val="000000"/>
                </a:solidFill>
                <a:latin typeface="Helvetica Neue LT Std 47 Light " panose="020B0406020202030204"/>
              </a:rPr>
              <a:t>Issued significant guidelines</a:t>
            </a:r>
          </a:p>
          <a:p>
            <a:pPr marL="108000" indent="-108000">
              <a:spcBef>
                <a:spcPts val="1800"/>
              </a:spcBef>
              <a:buFont typeface="Arial" panose="020B0604020202020204" pitchFamily="34" charset="0"/>
              <a:buChar char="•"/>
            </a:pPr>
            <a:r>
              <a:rPr lang="en-US" sz="1300" dirty="0">
                <a:solidFill>
                  <a:srgbClr val="000000"/>
                </a:solidFill>
                <a:latin typeface="Helvetica Neue LT Std 47 Light " panose="020B0406020202030204"/>
              </a:rPr>
              <a:t>CIOMS 2016 Ethical Guidelines </a:t>
            </a:r>
            <a:r>
              <a:rPr lang="en-US" sz="1300" dirty="0">
                <a:solidFill>
                  <a:srgbClr val="000000"/>
                </a:solidFill>
                <a:latin typeface="Helvetica Neue LT Std 47 Light " panose="020B0406020202030204" pitchFamily="34" charset="77"/>
              </a:rPr>
              <a:t>Available in 10+ languages, e.g. Chinese, </a:t>
            </a:r>
            <a:r>
              <a:rPr lang="en-US" sz="1300" dirty="0" err="1">
                <a:solidFill>
                  <a:srgbClr val="000000"/>
                </a:solidFill>
                <a:latin typeface="Helvetica Neue LT Std 47 Light " panose="020B0406020202030204" pitchFamily="34" charset="77"/>
              </a:rPr>
              <a:t>Portugue</a:t>
            </a:r>
            <a:r>
              <a:rPr lang="en-US" sz="1300" dirty="0">
                <a:solidFill>
                  <a:srgbClr val="000000"/>
                </a:solidFill>
                <a:latin typeface="Helvetica Neue LT Std 47 Light " panose="020B0406020202030204" pitchFamily="34" charset="77"/>
              </a:rPr>
              <a:t>, Spanish, Arabic, </a:t>
            </a:r>
            <a:r>
              <a:rPr lang="en-US" sz="1300" dirty="0" err="1">
                <a:solidFill>
                  <a:srgbClr val="000000"/>
                </a:solidFill>
                <a:latin typeface="Helvetica Neue LT Std 47 Light " panose="020B0406020202030204" pitchFamily="34" charset="77"/>
              </a:rPr>
              <a:t>Japanesese</a:t>
            </a:r>
            <a:r>
              <a:rPr lang="en-US" sz="1300" dirty="0">
                <a:solidFill>
                  <a:srgbClr val="000000"/>
                </a:solidFill>
                <a:latin typeface="Helvetica Neue LT Std 47 Light " panose="020B0406020202030204" pitchFamily="34" charset="77"/>
              </a:rPr>
              <a:t>, Ukrainian </a:t>
            </a:r>
          </a:p>
          <a:p>
            <a:pPr marL="216000" indent="-216000">
              <a:spcBef>
                <a:spcPts val="600"/>
              </a:spcBef>
              <a:buFont typeface="Courier New" panose="02070309020205020404" pitchFamily="49" charset="0"/>
              <a:buChar char="o"/>
            </a:pPr>
            <a:endParaRPr lang="en-US" sz="1400" dirty="0">
              <a:solidFill>
                <a:srgbClr val="000000"/>
              </a:solidFill>
              <a:latin typeface="Helvetica Neue LT Std 47 Light " panose="020B0406020202030204"/>
            </a:endParaRPr>
          </a:p>
        </p:txBody>
      </p:sp>
      <p:sp>
        <p:nvSpPr>
          <p:cNvPr id="20" name="TextBox 19">
            <a:extLst>
              <a:ext uri="{FF2B5EF4-FFF2-40B4-BE49-F238E27FC236}">
                <a16:creationId xmlns:a16="http://schemas.microsoft.com/office/drawing/2014/main" id="{1D5FAD1E-A2CB-6345-417C-14870DC5A64E}"/>
              </a:ext>
            </a:extLst>
          </p:cNvPr>
          <p:cNvSpPr txBox="1"/>
          <p:nvPr/>
        </p:nvSpPr>
        <p:spPr>
          <a:xfrm>
            <a:off x="9443803" y="2044060"/>
            <a:ext cx="2113613" cy="3200876"/>
          </a:xfrm>
          <a:prstGeom prst="rect">
            <a:avLst/>
          </a:prstGeom>
          <a:noFill/>
        </p:spPr>
        <p:txBody>
          <a:bodyPr wrap="square">
            <a:spAutoFit/>
          </a:bodyPr>
          <a:lstStyle/>
          <a:p>
            <a:pPr marL="108000" indent="-108000">
              <a:buFont typeface="Arial" panose="020B0604020202020204" pitchFamily="34" charset="0"/>
              <a:buChar char="•"/>
            </a:pPr>
            <a:r>
              <a:rPr lang="en-GB" sz="1300" dirty="0">
                <a:solidFill>
                  <a:srgbClr val="000000"/>
                </a:solidFill>
                <a:latin typeface="Helvetica Neue LT Std 47 Light " panose="020B0406020202030204"/>
              </a:rPr>
              <a:t>Since 1977</a:t>
            </a:r>
            <a:br>
              <a:rPr lang="en-GB" sz="1300" dirty="0">
                <a:solidFill>
                  <a:srgbClr val="000000"/>
                </a:solidFill>
                <a:latin typeface="Helvetica Neue LT Std 47 Light " panose="020B0406020202030204"/>
              </a:rPr>
            </a:br>
            <a:r>
              <a:rPr lang="en-GB" sz="1300" dirty="0" err="1">
                <a:solidFill>
                  <a:srgbClr val="000000"/>
                </a:solidFill>
                <a:latin typeface="Helvetica Neue LT Std 47 Light " panose="020B0406020202030204"/>
              </a:rPr>
              <a:t>CIOMS</a:t>
            </a:r>
            <a:r>
              <a:rPr lang="en-GB" sz="1300" dirty="0">
                <a:solidFill>
                  <a:srgbClr val="000000"/>
                </a:solidFill>
                <a:latin typeface="Helvetica Neue LT Std 47 Light " panose="020B0406020202030204"/>
              </a:rPr>
              <a:t> Round Table Conference, ‘Trends and Prospects in Drug Research and Development’ ….</a:t>
            </a:r>
          </a:p>
          <a:p>
            <a:pPr marL="108000" indent="-108000">
              <a:spcBef>
                <a:spcPts val="1200"/>
              </a:spcBef>
              <a:buFont typeface="Arial" panose="020B0604020202020204" pitchFamily="34" charset="0"/>
              <a:buChar char="•"/>
            </a:pPr>
            <a:r>
              <a:rPr lang="de-DE" sz="1300" dirty="0">
                <a:solidFill>
                  <a:srgbClr val="000000"/>
                </a:solidFill>
                <a:latin typeface="Helvetica Neue LT Std 47 Light " panose="020B0406020202030204" pitchFamily="34" charset="77"/>
              </a:rPr>
              <a:t>2021: Clinical Research in Resource-Limited Settings, CIOMS Working Group report</a:t>
            </a:r>
          </a:p>
          <a:p>
            <a:pPr marL="108000" indent="-108000">
              <a:spcBef>
                <a:spcPts val="1200"/>
              </a:spcBef>
              <a:buFont typeface="Arial" panose="020B0604020202020204" pitchFamily="34" charset="0"/>
              <a:buChar char="•"/>
            </a:pPr>
            <a:r>
              <a:rPr lang="de-DE" sz="1300" dirty="0">
                <a:solidFill>
                  <a:srgbClr val="000000"/>
                </a:solidFill>
                <a:latin typeface="Helvetica Neue LT Std 47 Light " panose="020B0406020202030204" pitchFamily="34" charset="77"/>
              </a:rPr>
              <a:t>2022: WG XI Report on Patient Involvement and Glossary of ICH terms and definitions</a:t>
            </a:r>
          </a:p>
        </p:txBody>
      </p:sp>
      <p:sp>
        <p:nvSpPr>
          <p:cNvPr id="22" name="TextBox 21">
            <a:extLst>
              <a:ext uri="{FF2B5EF4-FFF2-40B4-BE49-F238E27FC236}">
                <a16:creationId xmlns:a16="http://schemas.microsoft.com/office/drawing/2014/main" id="{AC555ABF-8D18-92B0-74AE-E1DF07FAECB8}"/>
              </a:ext>
            </a:extLst>
          </p:cNvPr>
          <p:cNvSpPr txBox="1"/>
          <p:nvPr/>
        </p:nvSpPr>
        <p:spPr>
          <a:xfrm>
            <a:off x="6636890" y="3006208"/>
            <a:ext cx="1727972" cy="2554545"/>
          </a:xfrm>
          <a:prstGeom prst="rect">
            <a:avLst/>
          </a:prstGeom>
          <a:noFill/>
        </p:spPr>
        <p:txBody>
          <a:bodyPr wrap="square">
            <a:spAutoFit/>
          </a:bodyPr>
          <a:lstStyle/>
          <a:p>
            <a:pPr marL="108000" indent="-108000">
              <a:spcBef>
                <a:spcPct val="0"/>
              </a:spcBef>
              <a:buFont typeface="Arial" panose="020B0604020202020204" pitchFamily="34" charset="0"/>
              <a:buChar char="•"/>
            </a:pPr>
            <a:r>
              <a:rPr lang="en-US" sz="1200" dirty="0">
                <a:solidFill>
                  <a:srgbClr val="000000"/>
                </a:solidFill>
                <a:latin typeface="HelveticaNeueLT Std" panose="020B0604020202020204"/>
              </a:rPr>
              <a:t>1986: first PV Working Group</a:t>
            </a:r>
          </a:p>
          <a:p>
            <a:pPr marL="108000" indent="-108000">
              <a:spcBef>
                <a:spcPts val="1600"/>
              </a:spcBef>
              <a:buFont typeface="Arial" panose="020B0604020202020204" pitchFamily="34" charset="0"/>
              <a:buChar char="•"/>
            </a:pPr>
            <a:r>
              <a:rPr lang="en-US" sz="1200" dirty="0">
                <a:solidFill>
                  <a:srgbClr val="000000"/>
                </a:solidFill>
                <a:latin typeface="HelveticaNeueLT Std" panose="020B0604020202020204"/>
              </a:rPr>
              <a:t>13 more working group reports to date</a:t>
            </a:r>
          </a:p>
          <a:p>
            <a:pPr marL="108000" indent="-108000">
              <a:spcBef>
                <a:spcPts val="1600"/>
              </a:spcBef>
              <a:buFont typeface="Arial" panose="020B0604020202020204" pitchFamily="34" charset="0"/>
              <a:buChar char="•"/>
            </a:pPr>
            <a:r>
              <a:rPr lang="en-US" sz="1200" dirty="0">
                <a:solidFill>
                  <a:srgbClr val="000000"/>
                </a:solidFill>
                <a:latin typeface="HelveticaNeueLT Std" panose="020B0604020202020204"/>
              </a:rPr>
              <a:t>Several ICH Guidelines are based on results of </a:t>
            </a:r>
            <a:r>
              <a:rPr lang="en-US" sz="1200" dirty="0" err="1">
                <a:solidFill>
                  <a:srgbClr val="000000"/>
                </a:solidFill>
                <a:latin typeface="HelveticaNeueLT Std" panose="020B0604020202020204"/>
              </a:rPr>
              <a:t>CIOMS</a:t>
            </a:r>
            <a:r>
              <a:rPr lang="en-US" sz="1200" dirty="0">
                <a:solidFill>
                  <a:srgbClr val="000000"/>
                </a:solidFill>
                <a:latin typeface="HelveticaNeueLT Std" panose="020B0604020202020204"/>
              </a:rPr>
              <a:t> Working Groups</a:t>
            </a:r>
          </a:p>
          <a:p>
            <a:pPr marL="108000" indent="-108000">
              <a:spcBef>
                <a:spcPts val="1600"/>
              </a:spcBef>
              <a:buFont typeface="Arial" panose="020B0604020202020204" pitchFamily="34" charset="0"/>
              <a:buChar char="•"/>
            </a:pPr>
            <a:r>
              <a:rPr lang="en-US" sz="1200" dirty="0">
                <a:solidFill>
                  <a:srgbClr val="000000"/>
                </a:solidFill>
                <a:latin typeface="HelveticaNeueLT Std" panose="020B0604020202020204"/>
              </a:rPr>
              <a:t>Cumulative Glossary 2021</a:t>
            </a:r>
            <a:r>
              <a:rPr lang="fr-CH" sz="1200" i="1" dirty="0">
                <a:solidFill>
                  <a:srgbClr val="FF0000"/>
                </a:solidFill>
                <a:latin typeface="HelveticaNeueLT Std" panose="020B0604020202020204"/>
              </a:rPr>
              <a:t>*</a:t>
            </a:r>
            <a:endParaRPr lang="en-GB" sz="1200" dirty="0">
              <a:latin typeface="HelveticaNeueLT Std" panose="020B0604020202020204"/>
            </a:endParaRPr>
          </a:p>
        </p:txBody>
      </p:sp>
      <p:sp>
        <p:nvSpPr>
          <p:cNvPr id="28" name="Rectangle 27">
            <a:extLst>
              <a:ext uri="{FF2B5EF4-FFF2-40B4-BE49-F238E27FC236}">
                <a16:creationId xmlns:a16="http://schemas.microsoft.com/office/drawing/2014/main" id="{50740903-5125-76D1-D4C2-55B4438E3F36}"/>
              </a:ext>
            </a:extLst>
          </p:cNvPr>
          <p:cNvSpPr/>
          <p:nvPr/>
        </p:nvSpPr>
        <p:spPr>
          <a:xfrm>
            <a:off x="8433950" y="1568795"/>
            <a:ext cx="3751409" cy="43710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627CEDF-03F1-056F-B78D-A794271B23EE}"/>
              </a:ext>
            </a:extLst>
          </p:cNvPr>
          <p:cNvSpPr/>
          <p:nvPr/>
        </p:nvSpPr>
        <p:spPr>
          <a:xfrm>
            <a:off x="432000" y="1830265"/>
            <a:ext cx="3913656" cy="4244656"/>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3">
            <a:extLst>
              <a:ext uri="{FF2B5EF4-FFF2-40B4-BE49-F238E27FC236}">
                <a16:creationId xmlns:a16="http://schemas.microsoft.com/office/drawing/2014/main" id="{B68C9B3F-E0C4-D3FA-08D0-9EF440A3E701}"/>
              </a:ext>
            </a:extLst>
          </p:cNvPr>
          <p:cNvSpPr txBox="1">
            <a:spLocks/>
          </p:cNvSpPr>
          <p:nvPr/>
        </p:nvSpPr>
        <p:spPr>
          <a:xfrm>
            <a:off x="550069" y="265453"/>
            <a:ext cx="11750091" cy="650567"/>
          </a:xfrm>
          <a:prstGeom prst="rect">
            <a:avLst/>
          </a:prstGeom>
        </p:spPr>
        <p:txBody>
          <a:bodyPr/>
          <a:lstStyle>
            <a:lvl1pPr algn="l" defTabSz="914400" rtl="0" eaLnBrk="1" latinLnBrk="0" hangingPunct="1">
              <a:lnSpc>
                <a:spcPct val="90000"/>
              </a:lnSpc>
              <a:spcBef>
                <a:spcPct val="0"/>
              </a:spcBef>
              <a:buNone/>
              <a:defRPr sz="2800" b="0" i="0" kern="1200" baseline="0">
                <a:solidFill>
                  <a:schemeClr val="tx1"/>
                </a:solidFill>
                <a:latin typeface="Helvetica Neue LT Std 47 Light " panose="020B0406020202030204" pitchFamily="34" charset="77"/>
                <a:ea typeface="+mj-ea"/>
                <a:cs typeface="+mj-cs"/>
              </a:defRPr>
            </a:lvl1pPr>
          </a:lstStyle>
          <a:p>
            <a:r>
              <a:rPr lang="fr-CH" dirty="0"/>
              <a:t> </a:t>
            </a:r>
            <a:r>
              <a:rPr lang="fr-CH" sz="1600" i="1" dirty="0">
                <a:solidFill>
                  <a:srgbClr val="000000"/>
                </a:solidFill>
                <a:latin typeface="Candara" panose="020E0502030303020204" pitchFamily="34" charset="0"/>
              </a:rPr>
              <a:t> </a:t>
            </a:r>
            <a:endParaRPr lang="en-GB" sz="1600" i="1" dirty="0">
              <a:solidFill>
                <a:srgbClr val="000000"/>
              </a:solidFill>
              <a:latin typeface="Candara" panose="020E0502030303020204" pitchFamily="34" charset="0"/>
            </a:endParaRPr>
          </a:p>
        </p:txBody>
      </p:sp>
      <p:sp>
        <p:nvSpPr>
          <p:cNvPr id="33" name="Ellipse 16">
            <a:extLst>
              <a:ext uri="{FF2B5EF4-FFF2-40B4-BE49-F238E27FC236}">
                <a16:creationId xmlns:a16="http://schemas.microsoft.com/office/drawing/2014/main" id="{C74D4873-5332-D176-3ADD-F6347819A1C1}"/>
              </a:ext>
            </a:extLst>
          </p:cNvPr>
          <p:cNvSpPr/>
          <p:nvPr/>
        </p:nvSpPr>
        <p:spPr>
          <a:xfrm>
            <a:off x="4869716" y="1744963"/>
            <a:ext cx="3600000" cy="118786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dirty="0">
                <a:latin typeface="Helvetica Neue LT Std 67 Medium" panose="020B0604020202020204" pitchFamily="34" charset="77"/>
              </a:rPr>
              <a:t>Pharmaco-vigilance</a:t>
            </a:r>
            <a:endParaRPr lang="fr-FR" sz="2800" dirty="0"/>
          </a:p>
        </p:txBody>
      </p:sp>
      <p:sp>
        <p:nvSpPr>
          <p:cNvPr id="34" name="Ellipse 19">
            <a:extLst>
              <a:ext uri="{FF2B5EF4-FFF2-40B4-BE49-F238E27FC236}">
                <a16:creationId xmlns:a16="http://schemas.microsoft.com/office/drawing/2014/main" id="{D20AF6EA-AF7F-B07D-7C67-9243FA45048D}"/>
              </a:ext>
            </a:extLst>
          </p:cNvPr>
          <p:cNvSpPr/>
          <p:nvPr/>
        </p:nvSpPr>
        <p:spPr>
          <a:xfrm>
            <a:off x="8334167" y="1040508"/>
            <a:ext cx="3600000" cy="11878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dirty="0">
                <a:latin typeface="Helvetica Neue LT Std 67 Medium" panose="020B0604020202020204" pitchFamily="34" charset="77"/>
              </a:rPr>
              <a:t>Product</a:t>
            </a:r>
            <a:br>
              <a:rPr lang="en-US" sz="2800" dirty="0">
                <a:latin typeface="Helvetica Neue LT Std 67 Medium" panose="020B0604020202020204" pitchFamily="34" charset="77"/>
              </a:rPr>
            </a:br>
            <a:r>
              <a:rPr lang="en-US" sz="2800" dirty="0">
                <a:latin typeface="Helvetica Neue LT Std 67 Medium" panose="020B0604020202020204" pitchFamily="34" charset="77"/>
              </a:rPr>
              <a:t>development</a:t>
            </a:r>
          </a:p>
        </p:txBody>
      </p:sp>
      <p:sp>
        <p:nvSpPr>
          <p:cNvPr id="35" name="Slide Number Placeholder 4">
            <a:extLst>
              <a:ext uri="{FF2B5EF4-FFF2-40B4-BE49-F238E27FC236}">
                <a16:creationId xmlns:a16="http://schemas.microsoft.com/office/drawing/2014/main" id="{28227B9E-47EA-4BAB-3E8D-92995424B421}"/>
              </a:ext>
            </a:extLst>
          </p:cNvPr>
          <p:cNvSpPr txBox="1">
            <a:spLocks/>
          </p:cNvSpPr>
          <p:nvPr/>
        </p:nvSpPr>
        <p:spPr>
          <a:xfrm>
            <a:off x="9707196" y="6483350"/>
            <a:ext cx="298450" cy="179388"/>
          </a:xfrm>
          <a:prstGeom prst="rect">
            <a:avLst/>
          </a:prstGeom>
        </p:spPr>
        <p:txBody>
          <a:bodyPr lIns="0" tIns="0" rIns="0" bIns="0" anchor="ctr" anchorCtr="0"/>
          <a:lstStyle>
            <a:defPPr>
              <a:defRPr lang="en-US"/>
            </a:defPPr>
            <a:lvl1pPr marL="0" algn="r" defTabSz="457200" rtl="0" eaLnBrk="1" latinLnBrk="0" hangingPunct="1">
              <a:defRPr sz="1100" b="0" i="0" kern="1200" baseline="0">
                <a:solidFill>
                  <a:schemeClr val="tx1"/>
                </a:solidFill>
                <a:latin typeface="Helvetica Neue LT Std 77 Bold C" panose="020B06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36" name="ZoneTexte 1">
            <a:extLst>
              <a:ext uri="{FF2B5EF4-FFF2-40B4-BE49-F238E27FC236}">
                <a16:creationId xmlns:a16="http://schemas.microsoft.com/office/drawing/2014/main" id="{C8C840E9-9937-9FF5-E586-BE53C7715384}"/>
              </a:ext>
            </a:extLst>
          </p:cNvPr>
          <p:cNvSpPr txBox="1"/>
          <p:nvPr/>
        </p:nvSpPr>
        <p:spPr>
          <a:xfrm>
            <a:off x="2080866" y="2904976"/>
            <a:ext cx="1841475" cy="3484782"/>
          </a:xfrm>
          <a:prstGeom prst="rect">
            <a:avLst/>
          </a:prstGeom>
          <a:noFill/>
        </p:spPr>
        <p:txBody>
          <a:bodyPr wrap="square" lIns="72000" tIns="72000" rIns="0" bIns="72000" rtlCol="0">
            <a:spAutoFit/>
          </a:bodyPr>
          <a:lstStyle/>
          <a:p>
            <a:pPr marL="108000" indent="-108000">
              <a:spcBef>
                <a:spcPct val="0"/>
              </a:spcBef>
              <a:buFont typeface="Arial" panose="020B0604020202020204" pitchFamily="34" charset="0"/>
              <a:buChar char="•"/>
            </a:pPr>
            <a:r>
              <a:rPr lang="en-US" sz="1200" dirty="0">
                <a:solidFill>
                  <a:srgbClr val="000000"/>
                </a:solidFill>
                <a:latin typeface="Helvetica Neue LT Std 47 Light " panose="020B0406020202030204"/>
              </a:rPr>
              <a:t>Since 1967; 1st CIOMS Round Table Conference </a:t>
            </a:r>
            <a:r>
              <a:rPr lang="en-US" sz="1200" spc="-20" dirty="0">
                <a:solidFill>
                  <a:srgbClr val="000000"/>
                </a:solidFill>
                <a:latin typeface="Helvetica Neue LT Std 47 Light " panose="020B0406020202030204"/>
              </a:rPr>
              <a:t>‘Biomedical Science and the dilemma of Human Experimentation’</a:t>
            </a:r>
          </a:p>
          <a:p>
            <a:pPr marL="108000" indent="-108000">
              <a:spcBef>
                <a:spcPts val="1800"/>
              </a:spcBef>
              <a:buFont typeface="Arial" panose="020B0604020202020204" pitchFamily="34" charset="0"/>
              <a:buChar char="•"/>
            </a:pPr>
            <a:r>
              <a:rPr lang="en-US" sz="1200" dirty="0">
                <a:solidFill>
                  <a:srgbClr val="000000"/>
                </a:solidFill>
                <a:latin typeface="Helvetica Neue LT Std 47 Light " panose="020B0406020202030204"/>
              </a:rPr>
              <a:t>Issued significant guidelines</a:t>
            </a:r>
          </a:p>
          <a:p>
            <a:pPr marL="108000" indent="-108000">
              <a:spcBef>
                <a:spcPts val="1800"/>
              </a:spcBef>
              <a:buFont typeface="Arial" panose="020B0604020202020204" pitchFamily="34" charset="0"/>
              <a:buChar char="•"/>
            </a:pPr>
            <a:r>
              <a:rPr lang="en-US" sz="1200" dirty="0">
                <a:solidFill>
                  <a:srgbClr val="000000"/>
                </a:solidFill>
                <a:latin typeface="Helvetica Neue LT Std 47 Light " panose="020B0406020202030204"/>
              </a:rPr>
              <a:t>CIOMS 2016 Ethical Guidelines </a:t>
            </a:r>
            <a:r>
              <a:rPr lang="en-US" sz="1200" dirty="0">
                <a:solidFill>
                  <a:srgbClr val="000000"/>
                </a:solidFill>
                <a:latin typeface="Helvetica Neue LT Std 47 Light " panose="020B0406020202030204" pitchFamily="34" charset="77"/>
              </a:rPr>
              <a:t>Available in 10+ languages, e.g. Chinese, Spanish, Arabic, Japanese, Portuguese, Ukrainian </a:t>
            </a:r>
          </a:p>
          <a:p>
            <a:pPr marL="216000" indent="-216000">
              <a:spcBef>
                <a:spcPts val="600"/>
              </a:spcBef>
              <a:buFont typeface="Courier New" panose="02070309020205020404" pitchFamily="49" charset="0"/>
              <a:buChar char="o"/>
            </a:pPr>
            <a:endParaRPr lang="en-US" sz="1400" dirty="0">
              <a:solidFill>
                <a:srgbClr val="000000"/>
              </a:solidFill>
              <a:latin typeface="Helvetica Neue LT Std 47 Light " panose="020B0406020202030204"/>
            </a:endParaRPr>
          </a:p>
        </p:txBody>
      </p:sp>
      <p:sp>
        <p:nvSpPr>
          <p:cNvPr id="37" name="ZoneTexte 17">
            <a:extLst>
              <a:ext uri="{FF2B5EF4-FFF2-40B4-BE49-F238E27FC236}">
                <a16:creationId xmlns:a16="http://schemas.microsoft.com/office/drawing/2014/main" id="{A1401FE4-7BA0-DAB2-46CA-50F736DCB9AF}"/>
              </a:ext>
            </a:extLst>
          </p:cNvPr>
          <p:cNvSpPr txBox="1"/>
          <p:nvPr/>
        </p:nvSpPr>
        <p:spPr>
          <a:xfrm>
            <a:off x="10213863" y="2228375"/>
            <a:ext cx="1971497" cy="3454004"/>
          </a:xfrm>
          <a:prstGeom prst="rect">
            <a:avLst/>
          </a:prstGeom>
          <a:noFill/>
        </p:spPr>
        <p:txBody>
          <a:bodyPr wrap="square" lIns="72000" tIns="72000" rIns="72000" bIns="72000" rtlCol="0">
            <a:spAutoFit/>
          </a:bodyPr>
          <a:lstStyle/>
          <a:p>
            <a:pPr marL="108000" indent="-108000">
              <a:buFont typeface="Arial" panose="020B0604020202020204" pitchFamily="34" charset="0"/>
              <a:buChar char="•"/>
            </a:pPr>
            <a:r>
              <a:rPr lang="en-GB" sz="1300" dirty="0">
                <a:solidFill>
                  <a:srgbClr val="000000"/>
                </a:solidFill>
                <a:latin typeface="Helvetica Neue LT Std 47 Light " panose="020B0406020202030204"/>
              </a:rPr>
              <a:t>Since 1977</a:t>
            </a:r>
            <a:br>
              <a:rPr lang="en-GB" sz="1300" dirty="0">
                <a:solidFill>
                  <a:srgbClr val="000000"/>
                </a:solidFill>
                <a:latin typeface="Helvetica Neue LT Std 47 Light " panose="020B0406020202030204"/>
              </a:rPr>
            </a:br>
            <a:r>
              <a:rPr lang="en-GB" sz="1300" dirty="0">
                <a:solidFill>
                  <a:srgbClr val="000000"/>
                </a:solidFill>
                <a:latin typeface="Helvetica Neue LT Std 47 Light " panose="020B0406020202030204"/>
              </a:rPr>
              <a:t>CIOMS Round Table Conference, ‘Trends and Prospects in Drug Research and Development’ ….</a:t>
            </a:r>
          </a:p>
          <a:p>
            <a:pPr marL="108000" indent="-108000">
              <a:spcBef>
                <a:spcPts val="1200"/>
              </a:spcBef>
              <a:buFont typeface="Arial" panose="020B0604020202020204" pitchFamily="34" charset="0"/>
              <a:buChar char="•"/>
            </a:pPr>
            <a:r>
              <a:rPr lang="de-DE" sz="1300" dirty="0">
                <a:solidFill>
                  <a:srgbClr val="000000"/>
                </a:solidFill>
                <a:latin typeface="Helvetica Neue LT Std 47 Light " panose="020B0406020202030204" pitchFamily="34" charset="77"/>
              </a:rPr>
              <a:t>2021: Clinical Research in Resource-Limited Settings, CIOMS Working Group report</a:t>
            </a:r>
          </a:p>
          <a:p>
            <a:pPr marL="108000" indent="-108000">
              <a:spcBef>
                <a:spcPts val="1200"/>
              </a:spcBef>
              <a:buFont typeface="Arial" panose="020B0604020202020204" pitchFamily="34" charset="0"/>
              <a:buChar char="•"/>
            </a:pPr>
            <a:r>
              <a:rPr lang="de-DE" sz="1300" dirty="0">
                <a:solidFill>
                  <a:srgbClr val="000000"/>
                </a:solidFill>
                <a:latin typeface="Helvetica Neue LT Std 47 Light " panose="020B0406020202030204" pitchFamily="34" charset="77"/>
              </a:rPr>
              <a:t>2022: WG XI Report on Patient Involvement and Glossary of ICH terms and definitions</a:t>
            </a:r>
          </a:p>
        </p:txBody>
      </p:sp>
      <p:pic>
        <p:nvPicPr>
          <p:cNvPr id="38" name="Picture 37">
            <a:extLst>
              <a:ext uri="{FF2B5EF4-FFF2-40B4-BE49-F238E27FC236}">
                <a16:creationId xmlns:a16="http://schemas.microsoft.com/office/drawing/2014/main" id="{C17D514A-BBF0-C43C-7C91-DF84939F49BB}"/>
              </a:ext>
            </a:extLst>
          </p:cNvPr>
          <p:cNvPicPr>
            <a:picLocks noChangeAspect="1"/>
          </p:cNvPicPr>
          <p:nvPr/>
        </p:nvPicPr>
        <p:blipFill>
          <a:blip r:embed="rId4"/>
          <a:stretch>
            <a:fillRect/>
          </a:stretch>
        </p:blipFill>
        <p:spPr>
          <a:xfrm>
            <a:off x="8273251" y="2044060"/>
            <a:ext cx="1581928" cy="2268931"/>
          </a:xfrm>
          <a:prstGeom prst="rect">
            <a:avLst/>
          </a:prstGeom>
        </p:spPr>
      </p:pic>
      <p:pic>
        <p:nvPicPr>
          <p:cNvPr id="41" name="Picture 40">
            <a:extLst>
              <a:ext uri="{FF2B5EF4-FFF2-40B4-BE49-F238E27FC236}">
                <a16:creationId xmlns:a16="http://schemas.microsoft.com/office/drawing/2014/main" id="{B4AA9A1F-E96C-A633-4430-BFB6D9C916E4}"/>
              </a:ext>
            </a:extLst>
          </p:cNvPr>
          <p:cNvPicPr>
            <a:picLocks noChangeAspect="1"/>
          </p:cNvPicPr>
          <p:nvPr/>
        </p:nvPicPr>
        <p:blipFill>
          <a:blip r:embed="rId5"/>
          <a:stretch>
            <a:fillRect/>
          </a:stretch>
        </p:blipFill>
        <p:spPr>
          <a:xfrm>
            <a:off x="8705040" y="3045027"/>
            <a:ext cx="1539412" cy="2199909"/>
          </a:xfrm>
          <a:prstGeom prst="rect">
            <a:avLst/>
          </a:prstGeom>
        </p:spPr>
      </p:pic>
      <p:pic>
        <p:nvPicPr>
          <p:cNvPr id="42" name="Picture 41">
            <a:extLst>
              <a:ext uri="{FF2B5EF4-FFF2-40B4-BE49-F238E27FC236}">
                <a16:creationId xmlns:a16="http://schemas.microsoft.com/office/drawing/2014/main" id="{85C95FD0-28A0-D6AB-7737-115BC9887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3951" y="4310702"/>
            <a:ext cx="1490316" cy="2295892"/>
          </a:xfrm>
          <a:prstGeom prst="rect">
            <a:avLst/>
          </a:prstGeom>
        </p:spPr>
      </p:pic>
      <p:pic>
        <p:nvPicPr>
          <p:cNvPr id="43" name="Picture 42">
            <a:extLst>
              <a:ext uri="{FF2B5EF4-FFF2-40B4-BE49-F238E27FC236}">
                <a16:creationId xmlns:a16="http://schemas.microsoft.com/office/drawing/2014/main" id="{DE3AFE56-1326-F17D-314F-F5333B9E3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3785" y="1769899"/>
            <a:ext cx="1367860" cy="2051258"/>
          </a:xfrm>
          <a:prstGeom prst="rect">
            <a:avLst/>
          </a:prstGeom>
        </p:spPr>
      </p:pic>
      <p:pic>
        <p:nvPicPr>
          <p:cNvPr id="44" name="Picture 2" descr="https://cioms.ch/wp-content/uploads/2017/02/2407-CIOMS-Guide-AVSS-20170202-cover.png">
            <a:extLst>
              <a:ext uri="{FF2B5EF4-FFF2-40B4-BE49-F238E27FC236}">
                <a16:creationId xmlns:a16="http://schemas.microsoft.com/office/drawing/2014/main" id="{5BF31F06-7A0C-12DD-A3BB-CB8CF83B7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6801" y="3040939"/>
            <a:ext cx="1372820" cy="19331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217A0DC3-2505-5F94-A6A8-6E9DCEE3B3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5656" y="4423082"/>
            <a:ext cx="1376981" cy="20711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a:extLst>
              <a:ext uri="{FF2B5EF4-FFF2-40B4-BE49-F238E27FC236}">
                <a16:creationId xmlns:a16="http://schemas.microsoft.com/office/drawing/2014/main" id="{1022D1B5-169C-C769-C8A2-518FFB819D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2865" y="2785590"/>
            <a:ext cx="1377492" cy="2071133"/>
          </a:xfrm>
          <a:prstGeom prst="rect">
            <a:avLst/>
          </a:prstGeom>
          <a:noFill/>
          <a:extLst>
            <a:ext uri="{909E8E84-426E-40DD-AFC4-6F175D3DCCD1}">
              <a14:hiddenFill xmlns:a14="http://schemas.microsoft.com/office/drawing/2010/main">
                <a:solidFill>
                  <a:srgbClr val="FFFFFF"/>
                </a:solidFill>
              </a14:hiddenFill>
            </a:ext>
          </a:extLst>
        </p:spPr>
      </p:pic>
      <p:sp>
        <p:nvSpPr>
          <p:cNvPr id="50" name="Ellipse 2">
            <a:extLst>
              <a:ext uri="{FF2B5EF4-FFF2-40B4-BE49-F238E27FC236}">
                <a16:creationId xmlns:a16="http://schemas.microsoft.com/office/drawing/2014/main" id="{95176A02-BC42-B43A-5E15-467CD044AD28}"/>
              </a:ext>
            </a:extLst>
          </p:cNvPr>
          <p:cNvSpPr txBox="1">
            <a:spLocks noGrp="1"/>
          </p:cNvSpPr>
          <p:nvPr>
            <p:ph idx="1"/>
          </p:nvPr>
        </p:nvSpPr>
        <p:spPr>
          <a:xfrm>
            <a:off x="504370" y="1755647"/>
            <a:ext cx="3600001" cy="1166501"/>
          </a:xfrm>
          <a:prstGeom prst="ellipse">
            <a:avLst/>
          </a:prstGeom>
          <a:solidFill>
            <a:srgbClr val="5BA9AD"/>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800" dirty="0">
                <a:latin typeface="Helvetica Neue LT Std 67 Medium" panose="020B0604020202020204" pitchFamily="34" charset="77"/>
              </a:rPr>
              <a:t>Bioethics</a:t>
            </a:r>
          </a:p>
        </p:txBody>
      </p:sp>
      <p:pic>
        <p:nvPicPr>
          <p:cNvPr id="51" name="Picture 50">
            <a:extLst>
              <a:ext uri="{FF2B5EF4-FFF2-40B4-BE49-F238E27FC236}">
                <a16:creationId xmlns:a16="http://schemas.microsoft.com/office/drawing/2014/main" id="{5D3D6EF5-9632-94F9-B96F-B1ECC3F29C9F}"/>
              </a:ext>
            </a:extLst>
          </p:cNvPr>
          <p:cNvPicPr>
            <a:picLocks noChangeAspect="1"/>
          </p:cNvPicPr>
          <p:nvPr/>
        </p:nvPicPr>
        <p:blipFill>
          <a:blip r:embed="rId11"/>
          <a:stretch>
            <a:fillRect/>
          </a:stretch>
        </p:blipFill>
        <p:spPr>
          <a:xfrm>
            <a:off x="178192" y="2458538"/>
            <a:ext cx="1359073" cy="2004609"/>
          </a:xfrm>
          <a:prstGeom prst="rect">
            <a:avLst/>
          </a:prstGeom>
        </p:spPr>
      </p:pic>
      <p:pic>
        <p:nvPicPr>
          <p:cNvPr id="52" name="Picture 2" descr="https://cioms.ch/wp-content/uploads/2023/11/GGPRI_600x900.jpg">
            <a:extLst>
              <a:ext uri="{FF2B5EF4-FFF2-40B4-BE49-F238E27FC236}">
                <a16:creationId xmlns:a16="http://schemas.microsoft.com/office/drawing/2014/main" id="{AF6F8495-F22F-C89B-DDA0-4167938663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490" y="3801073"/>
            <a:ext cx="1494342" cy="213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03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30</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2"/>
          <a:stretch>
            <a:fillRect/>
          </a:stretch>
        </p:blipFill>
        <p:spPr>
          <a:xfrm>
            <a:off x="432000" y="1656000"/>
            <a:ext cx="8499058"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Chapter 3  </a:t>
            </a:r>
            <a:r>
              <a:rPr lang="en-US" dirty="0"/>
              <a:t>RWE for regulatory use: key considerations</a:t>
            </a:r>
            <a:endParaRPr lang="fr-FR" dirty="0"/>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40000"/>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3.1. Assessing real-world data to generate evidence </a:t>
            </a:r>
          </a:p>
          <a:p>
            <a:pPr marL="0" indent="0">
              <a:buNone/>
            </a:pPr>
            <a:r>
              <a:rPr lang="en-US" dirty="0"/>
              <a:t>3.2. Study design and methods </a:t>
            </a:r>
          </a:p>
          <a:p>
            <a:pPr marL="0" indent="0">
              <a:buNone/>
            </a:pPr>
            <a:r>
              <a:rPr lang="en-US" dirty="0"/>
              <a:t>3.3. Statistical analysis of real-world data </a:t>
            </a:r>
          </a:p>
          <a:p>
            <a:pPr marL="0" indent="0">
              <a:buNone/>
            </a:pPr>
            <a:r>
              <a:rPr lang="en-US" dirty="0"/>
              <a:t>3.4. Evidence-generation, study registration, reporting, documentation and communication </a:t>
            </a:r>
          </a:p>
          <a:p>
            <a:pPr marL="0" indent="0">
              <a:buNone/>
            </a:pPr>
            <a:r>
              <a:rPr lang="en-US" dirty="0"/>
              <a:t>3.5. Reproducibility of real-world data studies </a:t>
            </a:r>
          </a:p>
          <a:p>
            <a:pPr marL="0" indent="0">
              <a:buNone/>
            </a:pPr>
            <a:r>
              <a:rPr lang="en-US" dirty="0"/>
              <a:t>3.6. Agreement between real-world data studies and </a:t>
            </a:r>
            <a:r>
              <a:rPr lang="en-US" dirty="0" err="1"/>
              <a:t>randomised</a:t>
            </a:r>
            <a:r>
              <a:rPr lang="en-US" dirty="0"/>
              <a:t> controlled trials </a:t>
            </a:r>
          </a:p>
          <a:p>
            <a:pPr marL="0" indent="0">
              <a:buNone/>
            </a:pPr>
            <a:r>
              <a:rPr lang="en-US" dirty="0"/>
              <a:t>3.7. Quality tools for real-world data studies and real-world evidence reporting</a:t>
            </a:r>
          </a:p>
        </p:txBody>
      </p:sp>
    </p:spTree>
    <p:extLst>
      <p:ext uri="{BB962C8B-B14F-4D97-AF65-F5344CB8AC3E}">
        <p14:creationId xmlns:p14="http://schemas.microsoft.com/office/powerpoint/2010/main" val="320412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F23CF1B6-AC69-6716-E974-20D4CEF9A1F6}"/>
              </a:ext>
            </a:extLst>
          </p:cNvPr>
          <p:cNvSpPr>
            <a:spLocks noGrp="1"/>
          </p:cNvSpPr>
          <p:nvPr>
            <p:ph idx="1"/>
          </p:nvPr>
        </p:nvSpPr>
        <p:spPr/>
        <p:txBody>
          <a:bodyPr>
            <a:noAutofit/>
          </a:bodyPr>
          <a:lstStyle/>
          <a:p>
            <a:r>
              <a:rPr lang="fr-FR" sz="1800" dirty="0"/>
              <a:t>Evaluating and selecting and database for specific purpose</a:t>
            </a:r>
          </a:p>
          <a:p>
            <a:pPr lvl="1"/>
            <a:r>
              <a:rPr lang="fr-FR" sz="1600" dirty="0"/>
              <a:t>Scientific fitness-for-purpose</a:t>
            </a:r>
          </a:p>
          <a:p>
            <a:r>
              <a:rPr lang="fr-FR" sz="1800" dirty="0"/>
              <a:t>Feasibility considerations for evaluation and selection of the database</a:t>
            </a:r>
          </a:p>
          <a:p>
            <a:pPr lvl="1"/>
            <a:r>
              <a:rPr lang="fr-FR" sz="1600" dirty="0"/>
              <a:t>Time frame for data availability</a:t>
            </a:r>
          </a:p>
          <a:p>
            <a:pPr lvl="1"/>
            <a:r>
              <a:rPr lang="fr-FR" sz="1600" dirty="0"/>
              <a:t>Access to data</a:t>
            </a:r>
          </a:p>
          <a:p>
            <a:pPr lvl="1"/>
            <a:r>
              <a:rPr lang="fr-FR" sz="1600" dirty="0"/>
              <a:t>Data feasibility framework (ex. </a:t>
            </a:r>
            <a:r>
              <a:rPr lang="en-US" sz="1600" dirty="0"/>
              <a:t>Structured Process to Identify Fit-For-Purpose Data</a:t>
            </a:r>
            <a:r>
              <a:rPr lang="fr-FR" sz="1600" dirty="0"/>
              <a:t>)</a:t>
            </a:r>
          </a:p>
          <a:p>
            <a:r>
              <a:rPr lang="fr-FR" sz="1800" dirty="0"/>
              <a:t>Quality consideration for evaluation and selection of the database</a:t>
            </a:r>
          </a:p>
          <a:p>
            <a:pPr lvl="1"/>
            <a:r>
              <a:rPr lang="fr-FR" sz="1600" dirty="0"/>
              <a:t>Data integrity</a:t>
            </a:r>
          </a:p>
          <a:p>
            <a:pPr lvl="1"/>
            <a:r>
              <a:rPr lang="fr-FR" sz="1600" dirty="0"/>
              <a:t>Transparency for data transformations including mixed data sources</a:t>
            </a:r>
          </a:p>
          <a:p>
            <a:pPr lvl="1"/>
            <a:r>
              <a:rPr lang="fr-FR" sz="1600" dirty="0"/>
              <a:t>Regulations and good practice</a:t>
            </a:r>
          </a:p>
          <a:p>
            <a:pPr lvl="1"/>
            <a:r>
              <a:rPr lang="fr-FR" sz="1600" dirty="0"/>
              <a:t>Data quality framework</a:t>
            </a:r>
          </a:p>
          <a:p>
            <a:endParaRPr lang="fr-FR" sz="1800" dirty="0"/>
          </a:p>
        </p:txBody>
      </p:sp>
      <p:pic>
        <p:nvPicPr>
          <p:cNvPr id="4" name="Image 3">
            <a:extLst>
              <a:ext uri="{FF2B5EF4-FFF2-40B4-BE49-F238E27FC236}">
                <a16:creationId xmlns:a16="http://schemas.microsoft.com/office/drawing/2014/main" id="{F20E3F99-B4DC-A521-F2CE-4336168A2D5C}"/>
              </a:ext>
            </a:extLst>
          </p:cNvPr>
          <p:cNvPicPr>
            <a:picLocks noChangeAspect="1"/>
          </p:cNvPicPr>
          <p:nvPr/>
        </p:nvPicPr>
        <p:blipFill>
          <a:blip r:embed="rId3"/>
          <a:stretch>
            <a:fillRect/>
          </a:stretch>
        </p:blipFill>
        <p:spPr>
          <a:xfrm>
            <a:off x="432000" y="1260000"/>
            <a:ext cx="7860230" cy="431800"/>
          </a:xfrm>
          <a:prstGeom prst="rect">
            <a:avLst/>
          </a:prstGeom>
        </p:spPr>
      </p:pic>
      <p:sp>
        <p:nvSpPr>
          <p:cNvPr id="5" name="Espace réservé du titre 14">
            <a:extLst>
              <a:ext uri="{FF2B5EF4-FFF2-40B4-BE49-F238E27FC236}">
                <a16:creationId xmlns:a16="http://schemas.microsoft.com/office/drawing/2014/main" id="{5115FCFF-CDD6-72EA-B778-CD040057665A}"/>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Assessing real-world data to generate evidence (3.1) </a:t>
            </a:r>
          </a:p>
        </p:txBody>
      </p:sp>
      <p:sp>
        <p:nvSpPr>
          <p:cNvPr id="12" name="Espace réservé du numéro de diapositive 11">
            <a:extLst>
              <a:ext uri="{FF2B5EF4-FFF2-40B4-BE49-F238E27FC236}">
                <a16:creationId xmlns:a16="http://schemas.microsoft.com/office/drawing/2014/main" id="{534BA3E8-43A8-55F3-D249-159E491F8497}"/>
              </a:ext>
            </a:extLst>
          </p:cNvPr>
          <p:cNvSpPr>
            <a:spLocks noGrp="1"/>
          </p:cNvSpPr>
          <p:nvPr>
            <p:ph type="sldNum" sz="quarter" idx="4"/>
          </p:nvPr>
        </p:nvSpPr>
        <p:spPr/>
        <p:txBody>
          <a:bodyPr/>
          <a:lstStyle/>
          <a:p>
            <a:fld id="{AAEB2FEF-DCD5-A644-A69E-0B80797A4AD7}" type="slidenum">
              <a:rPr lang="fr-FR" smtClean="0"/>
              <a:pPr/>
              <a:t>31</a:t>
            </a:fld>
            <a:endParaRPr lang="fr-FR" dirty="0"/>
          </a:p>
        </p:txBody>
      </p:sp>
      <p:sp>
        <p:nvSpPr>
          <p:cNvPr id="13" name="object 10">
            <a:extLst>
              <a:ext uri="{FF2B5EF4-FFF2-40B4-BE49-F238E27FC236}">
                <a16:creationId xmlns:a16="http://schemas.microsoft.com/office/drawing/2014/main" id="{3FE372D7-2690-20B1-A635-229F1FB89D98}"/>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Tree>
    <p:extLst>
      <p:ext uri="{BB962C8B-B14F-4D97-AF65-F5344CB8AC3E}">
        <p14:creationId xmlns:p14="http://schemas.microsoft.com/office/powerpoint/2010/main" val="2405355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8FBCC-D748-9FE8-AED9-DD4529E9AEDC}"/>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E5C34F72-A998-47E6-CE7A-5580CE5DB7BC}"/>
              </a:ext>
            </a:extLst>
          </p:cNvPr>
          <p:cNvSpPr>
            <a:spLocks noGrp="1"/>
          </p:cNvSpPr>
          <p:nvPr>
            <p:ph idx="1"/>
          </p:nvPr>
        </p:nvSpPr>
        <p:spPr>
          <a:xfrm>
            <a:off x="405873" y="1980000"/>
            <a:ext cx="5664000" cy="3299617"/>
          </a:xfrm>
        </p:spPr>
        <p:txBody>
          <a:bodyPr>
            <a:noAutofit/>
          </a:bodyPr>
          <a:lstStyle/>
          <a:p>
            <a:r>
              <a:rPr lang="en-US" sz="1800" dirty="0">
                <a:latin typeface="Arial" panose="020B0604020202020204" pitchFamily="34" charset="0"/>
                <a:cs typeface="Arial" panose="020B0604020202020204" pitchFamily="34" charset="0"/>
              </a:rPr>
              <a:t>Single database may not be sufficient for a given research question</a:t>
            </a:r>
          </a:p>
          <a:p>
            <a:r>
              <a:rPr lang="en-US" sz="1800" dirty="0">
                <a:latin typeface="Arial" panose="020B0604020202020204" pitchFamily="34" charset="0"/>
                <a:cs typeface="Arial" panose="020B0604020202020204" pitchFamily="34" charset="0"/>
              </a:rPr>
              <a:t>Multiple databases may be needed</a:t>
            </a:r>
          </a:p>
          <a:p>
            <a:pPr lvl="1"/>
            <a:r>
              <a:rPr lang="en-US" sz="1600" dirty="0">
                <a:latin typeface="Arial" panose="020B0604020202020204" pitchFamily="34" charset="0"/>
                <a:cs typeface="Arial" panose="020B0604020202020204" pitchFamily="34" charset="0"/>
              </a:rPr>
              <a:t>Proper work processes for data ingestion</a:t>
            </a:r>
          </a:p>
          <a:p>
            <a:pPr lvl="1"/>
            <a:r>
              <a:rPr lang="en-US" sz="1600" dirty="0" err="1">
                <a:latin typeface="Arial" panose="020B0604020202020204" pitchFamily="34" charset="0"/>
                <a:cs typeface="Arial" panose="020B0604020202020204" pitchFamily="34" charset="0"/>
              </a:rPr>
              <a:t>Harmonisation</a:t>
            </a:r>
            <a:r>
              <a:rPr lang="en-US" sz="1600" dirty="0">
                <a:latin typeface="Arial" panose="020B0604020202020204" pitchFamily="34" charset="0"/>
                <a:cs typeface="Arial" panose="020B0604020202020204" pitchFamily="34" charset="0"/>
              </a:rPr>
              <a:t> of datasets into a common data model</a:t>
            </a:r>
          </a:p>
          <a:p>
            <a:pPr lvl="1"/>
            <a:r>
              <a:rPr lang="en-US" sz="1600" dirty="0">
                <a:latin typeface="Arial" panose="020B0604020202020204" pitchFamily="34" charset="0"/>
                <a:cs typeface="Arial" panose="020B0604020202020204" pitchFamily="34" charset="0"/>
              </a:rPr>
              <a:t>Data linkage needed or not</a:t>
            </a:r>
          </a:p>
          <a:p>
            <a:endParaRPr lang="fr-FR" sz="16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0FF3D8C7-8445-A116-4499-BA951C21CF08}"/>
              </a:ext>
            </a:extLst>
          </p:cNvPr>
          <p:cNvPicPr>
            <a:picLocks noChangeAspect="1"/>
          </p:cNvPicPr>
          <p:nvPr/>
        </p:nvPicPr>
        <p:blipFill>
          <a:blip r:embed="rId3"/>
          <a:stretch>
            <a:fillRect/>
          </a:stretch>
        </p:blipFill>
        <p:spPr>
          <a:xfrm>
            <a:off x="432000" y="1260000"/>
            <a:ext cx="7860230" cy="431800"/>
          </a:xfrm>
          <a:prstGeom prst="rect">
            <a:avLst/>
          </a:prstGeom>
        </p:spPr>
      </p:pic>
      <p:sp>
        <p:nvSpPr>
          <p:cNvPr id="5" name="Espace réservé du titre 14">
            <a:extLst>
              <a:ext uri="{FF2B5EF4-FFF2-40B4-BE49-F238E27FC236}">
                <a16:creationId xmlns:a16="http://schemas.microsoft.com/office/drawing/2014/main" id="{E8B02B89-0968-91A1-49B8-012F65F3C25F}"/>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altLang="ja-JP" dirty="0"/>
              <a:t>Assessing real-world data to generate evidence (3.1) </a:t>
            </a:r>
          </a:p>
        </p:txBody>
      </p:sp>
      <p:sp>
        <p:nvSpPr>
          <p:cNvPr id="12" name="Espace réservé du numéro de diapositive 11">
            <a:extLst>
              <a:ext uri="{FF2B5EF4-FFF2-40B4-BE49-F238E27FC236}">
                <a16:creationId xmlns:a16="http://schemas.microsoft.com/office/drawing/2014/main" id="{A4D89E26-A15C-6F8B-A743-63682EB028F8}"/>
              </a:ext>
            </a:extLst>
          </p:cNvPr>
          <p:cNvSpPr>
            <a:spLocks noGrp="1"/>
          </p:cNvSpPr>
          <p:nvPr>
            <p:ph type="sldNum" sz="quarter" idx="4"/>
          </p:nvPr>
        </p:nvSpPr>
        <p:spPr/>
        <p:txBody>
          <a:bodyPr/>
          <a:lstStyle/>
          <a:p>
            <a:fld id="{AAEB2FEF-DCD5-A644-A69E-0B80797A4AD7}" type="slidenum">
              <a:rPr lang="fr-FR" smtClean="0"/>
              <a:pPr/>
              <a:t>32</a:t>
            </a:fld>
            <a:endParaRPr lang="fr-FR" dirty="0"/>
          </a:p>
        </p:txBody>
      </p:sp>
      <p:sp>
        <p:nvSpPr>
          <p:cNvPr id="13" name="object 10">
            <a:extLst>
              <a:ext uri="{FF2B5EF4-FFF2-40B4-BE49-F238E27FC236}">
                <a16:creationId xmlns:a16="http://schemas.microsoft.com/office/drawing/2014/main" id="{29221622-5CEE-6B7A-47CF-40D108D1C3B4}"/>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pic>
        <p:nvPicPr>
          <p:cNvPr id="3" name="図 2">
            <a:extLst>
              <a:ext uri="{FF2B5EF4-FFF2-40B4-BE49-F238E27FC236}">
                <a16:creationId xmlns:a16="http://schemas.microsoft.com/office/drawing/2014/main" id="{215C6AB1-D249-0A66-F847-49CE0625D55F}"/>
              </a:ext>
            </a:extLst>
          </p:cNvPr>
          <p:cNvPicPr>
            <a:picLocks noChangeAspect="1"/>
          </p:cNvPicPr>
          <p:nvPr/>
        </p:nvPicPr>
        <p:blipFill>
          <a:blip r:embed="rId4"/>
          <a:stretch>
            <a:fillRect/>
          </a:stretch>
        </p:blipFill>
        <p:spPr>
          <a:xfrm>
            <a:off x="6118899" y="1709121"/>
            <a:ext cx="5477639" cy="1086002"/>
          </a:xfrm>
          <a:prstGeom prst="rect">
            <a:avLst/>
          </a:prstGeom>
        </p:spPr>
      </p:pic>
      <p:sp>
        <p:nvSpPr>
          <p:cNvPr id="9" name="四角形: 角を丸くする 8">
            <a:extLst>
              <a:ext uri="{FF2B5EF4-FFF2-40B4-BE49-F238E27FC236}">
                <a16:creationId xmlns:a16="http://schemas.microsoft.com/office/drawing/2014/main" id="{30748A42-30A8-C047-EACB-B5E9B42C62AA}"/>
              </a:ext>
            </a:extLst>
          </p:cNvPr>
          <p:cNvSpPr/>
          <p:nvPr/>
        </p:nvSpPr>
        <p:spPr>
          <a:xfrm>
            <a:off x="6069873" y="1816701"/>
            <a:ext cx="5626480" cy="37092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F7E96E2-58EA-C84A-92D7-44654DDA485A}"/>
              </a:ext>
            </a:extLst>
          </p:cNvPr>
          <p:cNvPicPr>
            <a:picLocks noChangeAspect="1"/>
          </p:cNvPicPr>
          <p:nvPr/>
        </p:nvPicPr>
        <p:blipFill>
          <a:blip r:embed="rId5"/>
          <a:stretch>
            <a:fillRect/>
          </a:stretch>
        </p:blipFill>
        <p:spPr>
          <a:xfrm>
            <a:off x="495647" y="4744122"/>
            <a:ext cx="5282350" cy="535495"/>
          </a:xfrm>
          <a:prstGeom prst="rect">
            <a:avLst/>
          </a:prstGeom>
          <a:ln>
            <a:solidFill>
              <a:schemeClr val="accent1"/>
            </a:solidFill>
          </a:ln>
        </p:spPr>
      </p:pic>
      <p:pic>
        <p:nvPicPr>
          <p:cNvPr id="7" name="図 6">
            <a:extLst>
              <a:ext uri="{FF2B5EF4-FFF2-40B4-BE49-F238E27FC236}">
                <a16:creationId xmlns:a16="http://schemas.microsoft.com/office/drawing/2014/main" id="{1A43B1B4-A3C6-AD2F-A1A5-F3EC4A21A608}"/>
              </a:ext>
            </a:extLst>
          </p:cNvPr>
          <p:cNvPicPr>
            <a:picLocks noChangeAspect="1"/>
          </p:cNvPicPr>
          <p:nvPr/>
        </p:nvPicPr>
        <p:blipFill>
          <a:blip r:embed="rId6"/>
          <a:stretch>
            <a:fillRect/>
          </a:stretch>
        </p:blipFill>
        <p:spPr>
          <a:xfrm>
            <a:off x="6140228" y="2668295"/>
            <a:ext cx="5506218" cy="1171739"/>
          </a:xfrm>
          <a:prstGeom prst="rect">
            <a:avLst/>
          </a:prstGeom>
        </p:spPr>
      </p:pic>
      <p:pic>
        <p:nvPicPr>
          <p:cNvPr id="10" name="図 9">
            <a:extLst>
              <a:ext uri="{FF2B5EF4-FFF2-40B4-BE49-F238E27FC236}">
                <a16:creationId xmlns:a16="http://schemas.microsoft.com/office/drawing/2014/main" id="{36EF78F7-1078-1B5B-EA46-5C5074AA59E5}"/>
              </a:ext>
            </a:extLst>
          </p:cNvPr>
          <p:cNvPicPr>
            <a:picLocks noChangeAspect="1"/>
          </p:cNvPicPr>
          <p:nvPr/>
        </p:nvPicPr>
        <p:blipFill>
          <a:blip r:embed="rId7"/>
          <a:stretch>
            <a:fillRect/>
          </a:stretch>
        </p:blipFill>
        <p:spPr>
          <a:xfrm>
            <a:off x="6214162" y="3947614"/>
            <a:ext cx="5382376" cy="1305107"/>
          </a:xfrm>
          <a:prstGeom prst="rect">
            <a:avLst/>
          </a:prstGeom>
        </p:spPr>
      </p:pic>
    </p:spTree>
    <p:extLst>
      <p:ext uri="{BB962C8B-B14F-4D97-AF65-F5344CB8AC3E}">
        <p14:creationId xmlns:p14="http://schemas.microsoft.com/office/powerpoint/2010/main" val="396748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87EC9-144B-8728-ECED-192DEA38FBAE}"/>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EBC0BB31-0E58-3121-DCD7-E10EA264D0CE}"/>
              </a:ext>
            </a:extLst>
          </p:cNvPr>
          <p:cNvSpPr>
            <a:spLocks noGrp="1"/>
          </p:cNvSpPr>
          <p:nvPr>
            <p:ph idx="1"/>
          </p:nvPr>
        </p:nvSpPr>
        <p:spPr>
          <a:xfrm>
            <a:off x="405873" y="1980000"/>
            <a:ext cx="5664000" cy="3299617"/>
          </a:xfrm>
        </p:spPr>
        <p:txBody>
          <a:bodyPr>
            <a:noAutofit/>
          </a:bodyPr>
          <a:lstStyle/>
          <a:p>
            <a:r>
              <a:rPr lang="en-US" sz="1800" dirty="0">
                <a:latin typeface="Arial" panose="020B0604020202020204" pitchFamily="34" charset="0"/>
                <a:cs typeface="Arial" panose="020B0604020202020204" pitchFamily="34" charset="0"/>
              </a:rPr>
              <a:t>Identifying the population that would most benefit from a given therapy</a:t>
            </a:r>
          </a:p>
          <a:p>
            <a:r>
              <a:rPr lang="en-US" sz="1800" dirty="0">
                <a:latin typeface="Arial" panose="020B0604020202020204" pitchFamily="34" charset="0"/>
                <a:cs typeface="Arial" panose="020B0604020202020204" pitchFamily="34" charset="0"/>
              </a:rPr>
              <a:t>Identifying a clinically relevant anchor point in time</a:t>
            </a:r>
          </a:p>
          <a:p>
            <a:pPr lvl="1"/>
            <a:r>
              <a:rPr lang="en-US" sz="1600" dirty="0">
                <a:latin typeface="Arial" panose="020B0604020202020204" pitchFamily="34" charset="0"/>
                <a:cs typeface="Arial" panose="020B0604020202020204" pitchFamily="34" charset="0"/>
              </a:rPr>
              <a:t>A new diagnosis, a laboratory value, a surgical procedure/prescription of a new medicine</a:t>
            </a:r>
          </a:p>
          <a:p>
            <a:pPr lvl="1"/>
            <a:r>
              <a:rPr lang="en-US" sz="1600" dirty="0">
                <a:latin typeface="Arial" panose="020B0604020202020204" pitchFamily="34" charset="0"/>
                <a:cs typeface="Arial" panose="020B0604020202020204" pitchFamily="34" charset="0"/>
              </a:rPr>
              <a:t>Establishes the temporality between potential confounders, the exposure, and the outcome</a:t>
            </a:r>
          </a:p>
          <a:p>
            <a:r>
              <a:rPr lang="fr-FR" sz="1800" dirty="0">
                <a:latin typeface="Arial" panose="020B0604020202020204" pitchFamily="34" charset="0"/>
                <a:cs typeface="Arial" panose="020B0604020202020204" pitchFamily="34" charset="0"/>
              </a:rPr>
              <a:t>Race and ethnicity</a:t>
            </a:r>
          </a:p>
          <a:p>
            <a:pPr lvl="1"/>
            <a:r>
              <a:rPr lang="en-US" sz="1600" dirty="0">
                <a:latin typeface="Arial" panose="020B0604020202020204" pitchFamily="34" charset="0"/>
                <a:cs typeface="Arial" panose="020B0604020202020204" pitchFamily="34" charset="0"/>
              </a:rPr>
              <a:t>Merit additional care in the design and analysis</a:t>
            </a:r>
          </a:p>
          <a:p>
            <a:pPr lvl="1"/>
            <a:r>
              <a:rPr lang="en-US" sz="1600" dirty="0">
                <a:latin typeface="Arial" panose="020B0604020202020204" pitchFamily="34" charset="0"/>
                <a:cs typeface="Arial" panose="020B0604020202020204" pitchFamily="34" charset="0"/>
              </a:rPr>
              <a:t>Best practices are evolving in this area: expert guidance on measurement, analysis and reporting of race or ethnicity</a:t>
            </a:r>
            <a:endParaRPr lang="fr-FR" sz="1600" dirty="0">
              <a:latin typeface="Arial" panose="020B0604020202020204" pitchFamily="34" charset="0"/>
              <a:cs typeface="Arial" panose="020B0604020202020204" pitchFamily="34" charset="0"/>
            </a:endParaRPr>
          </a:p>
        </p:txBody>
      </p:sp>
      <p:sp>
        <p:nvSpPr>
          <p:cNvPr id="12" name="Espace réservé du numéro de diapositive 11">
            <a:extLst>
              <a:ext uri="{FF2B5EF4-FFF2-40B4-BE49-F238E27FC236}">
                <a16:creationId xmlns:a16="http://schemas.microsoft.com/office/drawing/2014/main" id="{F5827A8A-227A-4682-763D-704500ED8FE8}"/>
              </a:ext>
            </a:extLst>
          </p:cNvPr>
          <p:cNvSpPr>
            <a:spLocks noGrp="1"/>
          </p:cNvSpPr>
          <p:nvPr>
            <p:ph type="sldNum" sz="quarter" idx="4"/>
          </p:nvPr>
        </p:nvSpPr>
        <p:spPr/>
        <p:txBody>
          <a:bodyPr/>
          <a:lstStyle/>
          <a:p>
            <a:fld id="{AAEB2FEF-DCD5-A644-A69E-0B80797A4AD7}" type="slidenum">
              <a:rPr lang="fr-FR" smtClean="0"/>
              <a:pPr/>
              <a:t>33</a:t>
            </a:fld>
            <a:endParaRPr lang="fr-FR" dirty="0"/>
          </a:p>
        </p:txBody>
      </p:sp>
      <p:sp>
        <p:nvSpPr>
          <p:cNvPr id="13" name="object 10">
            <a:extLst>
              <a:ext uri="{FF2B5EF4-FFF2-40B4-BE49-F238E27FC236}">
                <a16:creationId xmlns:a16="http://schemas.microsoft.com/office/drawing/2014/main" id="{1E03362C-2301-A40C-26CD-25D6A4D88DDC}"/>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824D0090-CC2F-7C65-0001-0A6C59CBC6DF}"/>
              </a:ext>
            </a:extLst>
          </p:cNvPr>
          <p:cNvSpPr txBox="1">
            <a:spLocks/>
          </p:cNvSpPr>
          <p:nvPr/>
        </p:nvSpPr>
        <p:spPr>
          <a:xfrm>
            <a:off x="6079526" y="1966934"/>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latin typeface="Arial" panose="020B0604020202020204" pitchFamily="34" charset="0"/>
                <a:cs typeface="Arial" panose="020B0604020202020204" pitchFamily="34" charset="0"/>
              </a:rPr>
              <a:t>External controls</a:t>
            </a:r>
          </a:p>
          <a:p>
            <a:pPr lvl="1"/>
            <a:r>
              <a:rPr lang="fr-FR" sz="1600" dirty="0">
                <a:latin typeface="Arial" panose="020B0604020202020204" pitchFamily="34" charset="0"/>
                <a:cs typeface="Arial" panose="020B0604020202020204" pitchFamily="34" charset="0"/>
              </a:rPr>
              <a:t>Historical controls</a:t>
            </a:r>
          </a:p>
          <a:p>
            <a:pPr lvl="1"/>
            <a:r>
              <a:rPr lang="fr-FR" sz="1600" dirty="0">
                <a:latin typeface="Arial" panose="020B0604020202020204" pitchFamily="34" charset="0"/>
                <a:cs typeface="Arial" panose="020B0604020202020204" pitchFamily="34" charset="0"/>
              </a:rPr>
              <a:t>Contemporaneous control</a:t>
            </a:r>
          </a:p>
        </p:txBody>
      </p:sp>
      <p:pic>
        <p:nvPicPr>
          <p:cNvPr id="2" name="Image 3">
            <a:extLst>
              <a:ext uri="{FF2B5EF4-FFF2-40B4-BE49-F238E27FC236}">
                <a16:creationId xmlns:a16="http://schemas.microsoft.com/office/drawing/2014/main" id="{DAA03CD1-D578-7552-1909-EAB6F0F4957A}"/>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3" name="Espace réservé du titre 14">
            <a:extLst>
              <a:ext uri="{FF2B5EF4-FFF2-40B4-BE49-F238E27FC236}">
                <a16:creationId xmlns:a16="http://schemas.microsoft.com/office/drawing/2014/main" id="{B53B9ECD-5100-E9DF-4D84-240EA2F1EE2E}"/>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Study populations: Design elements and key considerations </a:t>
            </a:r>
          </a:p>
        </p:txBody>
      </p:sp>
      <p:pic>
        <p:nvPicPr>
          <p:cNvPr id="10" name="図 9">
            <a:extLst>
              <a:ext uri="{FF2B5EF4-FFF2-40B4-BE49-F238E27FC236}">
                <a16:creationId xmlns:a16="http://schemas.microsoft.com/office/drawing/2014/main" id="{923CB72B-929C-8B04-15A3-4DCF061DF6D3}"/>
              </a:ext>
            </a:extLst>
          </p:cNvPr>
          <p:cNvPicPr>
            <a:picLocks noChangeAspect="1"/>
          </p:cNvPicPr>
          <p:nvPr/>
        </p:nvPicPr>
        <p:blipFill>
          <a:blip r:embed="rId4"/>
          <a:stretch>
            <a:fillRect/>
          </a:stretch>
        </p:blipFill>
        <p:spPr>
          <a:xfrm>
            <a:off x="6218714" y="3121985"/>
            <a:ext cx="5477639" cy="1971950"/>
          </a:xfrm>
          <a:prstGeom prst="rect">
            <a:avLst/>
          </a:prstGeom>
        </p:spPr>
      </p:pic>
      <p:sp>
        <p:nvSpPr>
          <p:cNvPr id="14" name="四角形: 角を丸くする 13">
            <a:extLst>
              <a:ext uri="{FF2B5EF4-FFF2-40B4-BE49-F238E27FC236}">
                <a16:creationId xmlns:a16="http://schemas.microsoft.com/office/drawing/2014/main" id="{6C603666-5196-DFA0-CF87-040744A45119}"/>
              </a:ext>
            </a:extLst>
          </p:cNvPr>
          <p:cNvSpPr/>
          <p:nvPr/>
        </p:nvSpPr>
        <p:spPr>
          <a:xfrm>
            <a:off x="6159647" y="2913982"/>
            <a:ext cx="5626480" cy="23656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31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1135-9C95-7014-2E1B-3D041AB0C202}"/>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32F34B69-3ECA-64E3-8895-88EFCE52D998}"/>
              </a:ext>
            </a:extLst>
          </p:cNvPr>
          <p:cNvSpPr>
            <a:spLocks noGrp="1"/>
          </p:cNvSpPr>
          <p:nvPr>
            <p:ph idx="1"/>
          </p:nvPr>
        </p:nvSpPr>
        <p:spPr>
          <a:xfrm>
            <a:off x="405873" y="1668026"/>
            <a:ext cx="5664000" cy="3299617"/>
          </a:xfrm>
        </p:spPr>
        <p:txBody>
          <a:bodyPr>
            <a:noAutofit/>
          </a:bodyPr>
          <a:lstStyle/>
          <a:p>
            <a:r>
              <a:rPr lang="en-US" sz="1800" dirty="0">
                <a:latin typeface="Arial" panose="020B0604020202020204" pitchFamily="34" charset="0"/>
                <a:cs typeface="Arial" panose="020B0604020202020204" pitchFamily="34" charset="0"/>
              </a:rPr>
              <a:t>Clinical outcomes (most common in RWD studies)</a:t>
            </a:r>
          </a:p>
          <a:p>
            <a:pPr lvl="1"/>
            <a:r>
              <a:rPr lang="en-US" sz="1600" dirty="0">
                <a:latin typeface="Arial" panose="020B0604020202020204" pitchFamily="34" charset="0"/>
                <a:cs typeface="Arial" panose="020B0604020202020204" pitchFamily="34" charset="0"/>
              </a:rPr>
              <a:t>Reliably recorded outcomes and others</a:t>
            </a:r>
          </a:p>
          <a:p>
            <a:pPr lvl="1"/>
            <a:r>
              <a:rPr lang="en-US" sz="1600" dirty="0">
                <a:latin typeface="Arial" panose="020B0604020202020204" pitchFamily="34" charset="0"/>
                <a:cs typeface="Arial" panose="020B0604020202020204" pitchFamily="34" charset="0"/>
              </a:rPr>
              <a:t>	Overall mortality / depression or pain</a:t>
            </a:r>
          </a:p>
          <a:p>
            <a:pPr lvl="1"/>
            <a:r>
              <a:rPr lang="en-US" sz="1600" dirty="0">
                <a:latin typeface="Arial" panose="020B0604020202020204" pitchFamily="34" charset="0"/>
                <a:cs typeface="Arial" panose="020B0604020202020204" pitchFamily="34" charset="0"/>
              </a:rPr>
              <a:t>Instruments development</a:t>
            </a:r>
          </a:p>
          <a:p>
            <a:pPr lvl="1"/>
            <a:r>
              <a:rPr lang="en-US" sz="1600" dirty="0">
                <a:latin typeface="Arial" panose="020B0604020202020204" pitchFamily="34" charset="0"/>
                <a:cs typeface="Arial" panose="020B0604020202020204" pitchFamily="34" charset="0"/>
              </a:rPr>
              <a:t>	Diagnostic, response, adverse events </a:t>
            </a:r>
            <a:r>
              <a:rPr lang="en-US" sz="1600" dirty="0" err="1">
                <a:latin typeface="Arial" panose="020B0604020202020204" pitchFamily="34" charset="0"/>
                <a:cs typeface="Arial" panose="020B0604020202020204" pitchFamily="34" charset="0"/>
              </a:rPr>
              <a:t>criterias</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Composite endpoints with two or more endpoints</a:t>
            </a:r>
          </a:p>
          <a:p>
            <a:pPr lvl="1"/>
            <a:r>
              <a:rPr lang="en-US" sz="1600" dirty="0">
                <a:latin typeface="Arial" panose="020B0604020202020204" pitchFamily="34" charset="0"/>
                <a:cs typeface="Arial" panose="020B0604020202020204" pitchFamily="34" charset="0"/>
              </a:rPr>
              <a:t>	To measure effectiveness anti-diabetic medicine 	preventing major Cardiovascular events: composite 	endpoint of stroke, myocardial infarction, and all-	cause mortality</a:t>
            </a:r>
          </a:p>
          <a:p>
            <a:pPr lvl="1"/>
            <a:r>
              <a:rPr lang="en-US" sz="1600" dirty="0">
                <a:latin typeface="Arial" panose="020B0604020202020204" pitchFamily="34" charset="0"/>
                <a:cs typeface="Arial" panose="020B0604020202020204" pitchFamily="34" charset="0"/>
              </a:rPr>
              <a:t>RWD collected according to specific definitions such as patient registries</a:t>
            </a:r>
          </a:p>
        </p:txBody>
      </p:sp>
      <p:sp>
        <p:nvSpPr>
          <p:cNvPr id="12" name="Espace réservé du numéro de diapositive 11">
            <a:extLst>
              <a:ext uri="{FF2B5EF4-FFF2-40B4-BE49-F238E27FC236}">
                <a16:creationId xmlns:a16="http://schemas.microsoft.com/office/drawing/2014/main" id="{D878C4F2-C814-D8E7-1EA6-A04E8FC8F3AD}"/>
              </a:ext>
            </a:extLst>
          </p:cNvPr>
          <p:cNvSpPr>
            <a:spLocks noGrp="1"/>
          </p:cNvSpPr>
          <p:nvPr>
            <p:ph type="sldNum" sz="quarter" idx="4"/>
          </p:nvPr>
        </p:nvSpPr>
        <p:spPr/>
        <p:txBody>
          <a:bodyPr/>
          <a:lstStyle/>
          <a:p>
            <a:fld id="{AAEB2FEF-DCD5-A644-A69E-0B80797A4AD7}" type="slidenum">
              <a:rPr lang="fr-FR" smtClean="0"/>
              <a:pPr/>
              <a:t>34</a:t>
            </a:fld>
            <a:endParaRPr lang="fr-FR" dirty="0"/>
          </a:p>
        </p:txBody>
      </p:sp>
      <p:sp>
        <p:nvSpPr>
          <p:cNvPr id="13" name="object 10">
            <a:extLst>
              <a:ext uri="{FF2B5EF4-FFF2-40B4-BE49-F238E27FC236}">
                <a16:creationId xmlns:a16="http://schemas.microsoft.com/office/drawing/2014/main" id="{B74DDCE3-DB9F-B6C3-9959-0E3F6C3F778D}"/>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A0262E26-BFFC-76ED-3F28-144F205DAB5E}"/>
              </a:ext>
            </a:extLst>
          </p:cNvPr>
          <p:cNvSpPr txBox="1">
            <a:spLocks/>
          </p:cNvSpPr>
          <p:nvPr/>
        </p:nvSpPr>
        <p:spPr>
          <a:xfrm>
            <a:off x="6079526" y="1654960"/>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Arial" panose="020B0604020202020204" pitchFamily="34" charset="0"/>
                <a:cs typeface="Arial" panose="020B0604020202020204" pitchFamily="34" charset="0"/>
              </a:rPr>
              <a:t>Patient-reported outcomes</a:t>
            </a:r>
          </a:p>
          <a:p>
            <a:pPr lvl="1"/>
            <a:r>
              <a:rPr lang="en-US" altLang="ja-JP" sz="1600" dirty="0">
                <a:latin typeface="Arial" panose="020B0604020202020204" pitchFamily="34" charset="0"/>
                <a:cs typeface="Arial" panose="020B0604020202020204" pitchFamily="34" charset="0"/>
              </a:rPr>
              <a:t>Directly from the patient</a:t>
            </a:r>
          </a:p>
          <a:p>
            <a:pPr lvl="1"/>
            <a:r>
              <a:rPr lang="en-US" altLang="ja-JP" sz="1600" dirty="0">
                <a:latin typeface="Arial" panose="020B0604020202020204" pitchFamily="34" charset="0"/>
                <a:cs typeface="Arial" panose="020B0604020202020204" pitchFamily="34" charset="0"/>
              </a:rPr>
              <a:t>Health-related quality of life, functional status, pain scores, satisfaction with treatment, and symptom burden</a:t>
            </a:r>
          </a:p>
          <a:p>
            <a:pPr lvl="1"/>
            <a:r>
              <a:rPr lang="en-US" altLang="ja-JP" sz="1600" dirty="0">
                <a:latin typeface="Arial" panose="020B0604020202020204" pitchFamily="34" charset="0"/>
                <a:cs typeface="Arial" panose="020B0604020202020204" pitchFamily="34" charset="0"/>
              </a:rPr>
              <a:t>Questionnaires (including disease- or population-specific) developed. Use validated instruments whenever possible</a:t>
            </a:r>
          </a:p>
          <a:p>
            <a:r>
              <a:rPr lang="en-US" altLang="ja-JP" sz="1800" dirty="0">
                <a:latin typeface="Arial" panose="020B0604020202020204" pitchFamily="34" charset="0"/>
                <a:cs typeface="Arial" panose="020B0604020202020204" pitchFamily="34" charset="0"/>
              </a:rPr>
              <a:t>Surrogate outcomes</a:t>
            </a:r>
          </a:p>
          <a:p>
            <a:pPr lvl="1"/>
            <a:r>
              <a:rPr lang="en-US" altLang="ja-JP" sz="1600" dirty="0">
                <a:latin typeface="Arial" panose="020B0604020202020204" pitchFamily="34" charset="0"/>
                <a:cs typeface="Arial" panose="020B0604020202020204" pitchFamily="34" charset="0"/>
              </a:rPr>
              <a:t>Substitutes for clinical outcomes</a:t>
            </a:r>
          </a:p>
          <a:p>
            <a:pPr lvl="1"/>
            <a:r>
              <a:rPr lang="en-US" altLang="ja-JP" sz="1600" dirty="0">
                <a:latin typeface="Arial" panose="020B0604020202020204" pitchFamily="34" charset="0"/>
                <a:cs typeface="Arial" panose="020B0604020202020204" pitchFamily="34" charset="0"/>
              </a:rPr>
              <a:t>Biomarkers, imaging findings, or laboratory tests</a:t>
            </a:r>
          </a:p>
          <a:p>
            <a:r>
              <a:rPr lang="en-US" altLang="ja-JP" sz="1800" dirty="0">
                <a:latin typeface="Arial" panose="020B0604020202020204" pitchFamily="34" charset="0"/>
                <a:cs typeface="Arial" panose="020B0604020202020204" pitchFamily="34" charset="0"/>
              </a:rPr>
              <a:t>Economic outcomes</a:t>
            </a:r>
          </a:p>
          <a:p>
            <a:pPr lvl="1"/>
            <a:r>
              <a:rPr lang="en-US" altLang="ja-JP" sz="1600" dirty="0">
                <a:latin typeface="Arial" panose="020B0604020202020204" pitchFamily="34" charset="0"/>
                <a:cs typeface="Arial" panose="020B0604020202020204" pitchFamily="34" charset="0"/>
              </a:rPr>
              <a:t>Direct (health resource use), indirect costs (productivity loss), intangible (pain/suffering) costs</a:t>
            </a:r>
          </a:p>
          <a:p>
            <a:pPr lvl="1"/>
            <a:r>
              <a:rPr lang="en-US" altLang="ja-JP" sz="1600" dirty="0">
                <a:latin typeface="Arial" panose="020B0604020202020204" pitchFamily="34" charset="0"/>
                <a:cs typeface="Arial" panose="020B0604020202020204" pitchFamily="34" charset="0"/>
              </a:rPr>
              <a:t>Cost per quality-adjusted life year (QALY) or incremental cost-effectiveness ratio (ICER)</a:t>
            </a:r>
          </a:p>
        </p:txBody>
      </p:sp>
      <p:pic>
        <p:nvPicPr>
          <p:cNvPr id="2" name="Image 3">
            <a:extLst>
              <a:ext uri="{FF2B5EF4-FFF2-40B4-BE49-F238E27FC236}">
                <a16:creationId xmlns:a16="http://schemas.microsoft.com/office/drawing/2014/main" id="{F89E3D39-4F24-9A25-E8AD-2E3E91518B19}"/>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3" name="Espace réservé du titre 14">
            <a:extLst>
              <a:ext uri="{FF2B5EF4-FFF2-40B4-BE49-F238E27FC236}">
                <a16:creationId xmlns:a16="http://schemas.microsoft.com/office/drawing/2014/main" id="{8917CDAD-CEA1-0E4F-AB1B-F78DB4F4A338}"/>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Outcome definitions: Design elements and key considerations </a:t>
            </a:r>
          </a:p>
        </p:txBody>
      </p:sp>
      <p:sp>
        <p:nvSpPr>
          <p:cNvPr id="14" name="四角形: 角を丸くする 13">
            <a:extLst>
              <a:ext uri="{FF2B5EF4-FFF2-40B4-BE49-F238E27FC236}">
                <a16:creationId xmlns:a16="http://schemas.microsoft.com/office/drawing/2014/main" id="{5A3540FE-C30E-27F5-DB90-6E8D26C46162}"/>
              </a:ext>
            </a:extLst>
          </p:cNvPr>
          <p:cNvSpPr/>
          <p:nvPr/>
        </p:nvSpPr>
        <p:spPr>
          <a:xfrm>
            <a:off x="727704" y="4897038"/>
            <a:ext cx="5626480" cy="6398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1DC3221-7C12-5E10-314E-F13D06BB8F92}"/>
              </a:ext>
            </a:extLst>
          </p:cNvPr>
          <p:cNvPicPr>
            <a:picLocks noChangeAspect="1"/>
          </p:cNvPicPr>
          <p:nvPr/>
        </p:nvPicPr>
        <p:blipFill>
          <a:blip r:embed="rId4"/>
          <a:stretch>
            <a:fillRect/>
          </a:stretch>
        </p:blipFill>
        <p:spPr>
          <a:xfrm>
            <a:off x="775854" y="4932681"/>
            <a:ext cx="5439534" cy="581106"/>
          </a:xfrm>
          <a:prstGeom prst="rect">
            <a:avLst/>
          </a:prstGeom>
        </p:spPr>
      </p:pic>
    </p:spTree>
    <p:extLst>
      <p:ext uri="{BB962C8B-B14F-4D97-AF65-F5344CB8AC3E}">
        <p14:creationId xmlns:p14="http://schemas.microsoft.com/office/powerpoint/2010/main" val="186999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AFA-1466-37F4-A32D-1A946C4C1390}"/>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BA33D9B0-C518-9005-5375-4E00309A490F}"/>
              </a:ext>
            </a:extLst>
          </p:cNvPr>
          <p:cNvSpPr>
            <a:spLocks noGrp="1"/>
          </p:cNvSpPr>
          <p:nvPr>
            <p:ph idx="1"/>
          </p:nvPr>
        </p:nvSpPr>
        <p:spPr>
          <a:xfrm>
            <a:off x="405873" y="1700292"/>
            <a:ext cx="5664000" cy="3299617"/>
          </a:xfrm>
        </p:spPr>
        <p:txBody>
          <a:bodyPr>
            <a:noAutofit/>
          </a:bodyPr>
          <a:lstStyle/>
          <a:p>
            <a:r>
              <a:rPr lang="en-US" sz="1800" dirty="0">
                <a:latin typeface="Arial" panose="020B0604020202020204" pitchFamily="34" charset="0"/>
                <a:cs typeface="Arial" panose="020B0604020202020204" pitchFamily="34" charset="0"/>
              </a:rPr>
              <a:t>Confounding is present when the true association between exposure and the outcome is distorted by a third variable: the confounder.</a:t>
            </a:r>
          </a:p>
          <a:p>
            <a:r>
              <a:rPr lang="en-US" sz="1800" dirty="0">
                <a:latin typeface="Arial" panose="020B0604020202020204" pitchFamily="34" charset="0"/>
                <a:cs typeface="Arial" panose="020B0604020202020204" pitchFamily="34" charset="0"/>
              </a:rPr>
              <a:t>A confounder can be defined as </a:t>
            </a:r>
          </a:p>
          <a:p>
            <a:pPr lvl="1"/>
            <a:r>
              <a:rPr lang="en-US" sz="1600" dirty="0">
                <a:latin typeface="Arial" panose="020B0604020202020204" pitchFamily="34" charset="0"/>
                <a:cs typeface="Arial" panose="020B0604020202020204" pitchFamily="34" charset="0"/>
              </a:rPr>
              <a:t>A variable for which control by design or analytical adjustment is required to obtain unbiased estimates of the effect of an exposure on the outcome under study.</a:t>
            </a:r>
          </a:p>
          <a:p>
            <a:r>
              <a:rPr lang="en-US" altLang="ja-JP" sz="1800" dirty="0">
                <a:latin typeface="Arial" panose="020B0604020202020204" pitchFamily="34" charset="0"/>
                <a:cs typeface="Arial" panose="020B0604020202020204" pitchFamily="34" charset="0"/>
              </a:rPr>
              <a:t>Confounding factors, if not controlled, may result in:</a:t>
            </a:r>
          </a:p>
          <a:p>
            <a:pPr lvl="1"/>
            <a:r>
              <a:rPr lang="en-US" altLang="ja-JP" sz="1600" dirty="0">
                <a:latin typeface="Arial" panose="020B0604020202020204" pitchFamily="34" charset="0"/>
                <a:cs typeface="Arial" panose="020B0604020202020204" pitchFamily="34" charset="0"/>
              </a:rPr>
              <a:t>An observed association when no real association exists</a:t>
            </a:r>
          </a:p>
          <a:p>
            <a:pPr lvl="1"/>
            <a:r>
              <a:rPr lang="en-US" altLang="ja-JP" sz="1600" dirty="0">
                <a:latin typeface="Arial" panose="020B0604020202020204" pitchFamily="34" charset="0"/>
                <a:cs typeface="Arial" panose="020B0604020202020204" pitchFamily="34" charset="0"/>
              </a:rPr>
              <a:t>No observed association when a true association does exist</a:t>
            </a:r>
          </a:p>
          <a:p>
            <a:pPr lvl="1"/>
            <a:r>
              <a:rPr lang="en-US" altLang="ja-JP" sz="1600" dirty="0">
                <a:latin typeface="Arial" panose="020B0604020202020204" pitchFamily="34" charset="0"/>
                <a:cs typeface="Arial" panose="020B0604020202020204" pitchFamily="34" charset="0"/>
              </a:rPr>
              <a:t>An underestimate of the association </a:t>
            </a:r>
          </a:p>
          <a:p>
            <a:pPr lvl="1"/>
            <a:r>
              <a:rPr lang="en-US" altLang="ja-JP" sz="1600" dirty="0">
                <a:latin typeface="Arial" panose="020B0604020202020204" pitchFamily="34" charset="0"/>
                <a:cs typeface="Arial" panose="020B0604020202020204" pitchFamily="34" charset="0"/>
              </a:rPr>
              <a:t>An overestimate of the association</a:t>
            </a:r>
            <a:endParaRPr lang="en-US" sz="1600" dirty="0">
              <a:latin typeface="Arial" panose="020B0604020202020204" pitchFamily="34" charset="0"/>
              <a:cs typeface="Arial" panose="020B0604020202020204" pitchFamily="34" charset="0"/>
            </a:endParaRPr>
          </a:p>
        </p:txBody>
      </p:sp>
      <p:sp>
        <p:nvSpPr>
          <p:cNvPr id="12" name="Espace réservé du numéro de diapositive 11">
            <a:extLst>
              <a:ext uri="{FF2B5EF4-FFF2-40B4-BE49-F238E27FC236}">
                <a16:creationId xmlns:a16="http://schemas.microsoft.com/office/drawing/2014/main" id="{097A3553-08FA-4F78-0100-3282D716750C}"/>
              </a:ext>
            </a:extLst>
          </p:cNvPr>
          <p:cNvSpPr>
            <a:spLocks noGrp="1"/>
          </p:cNvSpPr>
          <p:nvPr>
            <p:ph type="sldNum" sz="quarter" idx="4"/>
          </p:nvPr>
        </p:nvSpPr>
        <p:spPr/>
        <p:txBody>
          <a:bodyPr/>
          <a:lstStyle/>
          <a:p>
            <a:fld id="{AAEB2FEF-DCD5-A644-A69E-0B80797A4AD7}" type="slidenum">
              <a:rPr lang="fr-FR" smtClean="0"/>
              <a:pPr/>
              <a:t>35</a:t>
            </a:fld>
            <a:endParaRPr lang="fr-FR" dirty="0"/>
          </a:p>
        </p:txBody>
      </p:sp>
      <p:sp>
        <p:nvSpPr>
          <p:cNvPr id="13" name="object 10">
            <a:extLst>
              <a:ext uri="{FF2B5EF4-FFF2-40B4-BE49-F238E27FC236}">
                <a16:creationId xmlns:a16="http://schemas.microsoft.com/office/drawing/2014/main" id="{8D2ACC43-E2D6-DF05-272F-5D603ED1B799}"/>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313CFE5C-97AB-810D-DBBF-F58EB98FA58D}"/>
              </a:ext>
            </a:extLst>
          </p:cNvPr>
          <p:cNvSpPr txBox="1">
            <a:spLocks/>
          </p:cNvSpPr>
          <p:nvPr/>
        </p:nvSpPr>
        <p:spPr>
          <a:xfrm>
            <a:off x="6079526" y="1687226"/>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Arial" panose="020B0604020202020204" pitchFamily="34" charset="0"/>
                <a:cs typeface="Arial" panose="020B0604020202020204" pitchFamily="34" charset="0"/>
              </a:rPr>
              <a:t>Confounding by indication</a:t>
            </a:r>
          </a:p>
          <a:p>
            <a:pPr lvl="1"/>
            <a:r>
              <a:rPr lang="en-US" altLang="ja-JP" sz="1600" dirty="0">
                <a:latin typeface="Arial" panose="020B0604020202020204" pitchFamily="34" charset="0"/>
                <a:cs typeface="Arial" panose="020B0604020202020204" pitchFamily="34" charset="0"/>
              </a:rPr>
              <a:t>Occurs when the choice for treatment depends on (known or unrelated) patient characteristics that are associated with the outcome being studied, such as severity of disease. </a:t>
            </a:r>
          </a:p>
          <a:p>
            <a:r>
              <a:rPr lang="en-US" altLang="ja-JP" sz="1800" dirty="0">
                <a:latin typeface="Arial" panose="020B0604020202020204" pitchFamily="34" charset="0"/>
                <a:cs typeface="Arial" panose="020B0604020202020204" pitchFamily="34" charset="0"/>
              </a:rPr>
              <a:t>Time dependent confounding</a:t>
            </a:r>
          </a:p>
          <a:p>
            <a:pPr lvl="1"/>
            <a:r>
              <a:rPr lang="en-US" altLang="ja-JP" sz="1600" dirty="0">
                <a:latin typeface="Arial" panose="020B0604020202020204" pitchFamily="34" charset="0"/>
                <a:cs typeface="Arial" panose="020B0604020202020204" pitchFamily="34" charset="0"/>
              </a:rPr>
              <a:t>Confounders that change over time. </a:t>
            </a:r>
          </a:p>
          <a:p>
            <a:pPr lvl="1"/>
            <a:r>
              <a:rPr lang="en-US" altLang="ja-JP" sz="1600" dirty="0">
                <a:latin typeface="Arial" panose="020B0604020202020204" pitchFamily="34" charset="0"/>
                <a:cs typeface="Arial" panose="020B0604020202020204" pitchFamily="34" charset="0"/>
              </a:rPr>
              <a:t>In contrast to RCTs (researchers can actively </a:t>
            </a:r>
            <a:r>
              <a:rPr lang="en-US" altLang="ja-JP" sz="1600" dirty="0" err="1">
                <a:latin typeface="Arial" panose="020B0604020202020204" pitchFamily="34" charset="0"/>
                <a:cs typeface="Arial" panose="020B0604020202020204" pitchFamily="34" charset="0"/>
              </a:rPr>
              <a:t>minimise</a:t>
            </a:r>
            <a:r>
              <a:rPr lang="en-US" altLang="ja-JP" sz="1600" dirty="0">
                <a:latin typeface="Arial" panose="020B0604020202020204" pitchFamily="34" charset="0"/>
                <a:cs typeface="Arial" panose="020B0604020202020204" pitchFamily="34" charset="0"/>
              </a:rPr>
              <a:t> treatment non-adherence, loss-to-follow-up, </a:t>
            </a:r>
            <a:r>
              <a:rPr lang="en-US" altLang="ja-JP" sz="1600" dirty="0" err="1">
                <a:latin typeface="Arial" panose="020B0604020202020204" pitchFamily="34" charset="0"/>
                <a:cs typeface="Arial" panose="020B0604020202020204" pitchFamily="34" charset="0"/>
              </a:rPr>
              <a:t>etc</a:t>
            </a:r>
            <a:r>
              <a:rPr lang="en-US" altLang="ja-JP" sz="1600" dirty="0">
                <a:latin typeface="Arial" panose="020B0604020202020204" pitchFamily="34" charset="0"/>
                <a:cs typeface="Arial" panose="020B0604020202020204" pitchFamily="34" charset="0"/>
              </a:rPr>
              <a:t>), RWD studies are much more likely to face these challenges.</a:t>
            </a:r>
          </a:p>
          <a:p>
            <a:pPr lvl="1"/>
            <a:endParaRPr lang="en-US" altLang="ja-JP" sz="1600" dirty="0">
              <a:latin typeface="Arial" panose="020B0604020202020204" pitchFamily="34" charset="0"/>
              <a:cs typeface="Arial" panose="020B0604020202020204" pitchFamily="34" charset="0"/>
            </a:endParaRPr>
          </a:p>
          <a:p>
            <a:r>
              <a:rPr lang="en-US" altLang="ja-JP" sz="1800" dirty="0">
                <a:latin typeface="Arial" panose="020B0604020202020204" pitchFamily="34" charset="0"/>
                <a:cs typeface="Arial" panose="020B0604020202020204" pitchFamily="34" charset="0"/>
              </a:rPr>
              <a:t>Bias and unmeasured confounding</a:t>
            </a:r>
          </a:p>
          <a:p>
            <a:pPr lvl="1"/>
            <a:r>
              <a:rPr lang="en-US" altLang="ja-JP" sz="1600" dirty="0">
                <a:latin typeface="Arial" panose="020B0604020202020204" pitchFamily="34" charset="0"/>
                <a:cs typeface="Arial" panose="020B0604020202020204" pitchFamily="34" charset="0"/>
              </a:rPr>
              <a:t>Assessment of systematic error (bias) is critical</a:t>
            </a:r>
          </a:p>
        </p:txBody>
      </p:sp>
      <p:pic>
        <p:nvPicPr>
          <p:cNvPr id="2" name="Image 3">
            <a:extLst>
              <a:ext uri="{FF2B5EF4-FFF2-40B4-BE49-F238E27FC236}">
                <a16:creationId xmlns:a16="http://schemas.microsoft.com/office/drawing/2014/main" id="{397AAB80-CE65-80BA-7E2E-00197348281B}"/>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3" name="Espace réservé du titre 14">
            <a:extLst>
              <a:ext uri="{FF2B5EF4-FFF2-40B4-BE49-F238E27FC236}">
                <a16:creationId xmlns:a16="http://schemas.microsoft.com/office/drawing/2014/main" id="{D3EA325C-9BB1-20EB-A6AD-2E822C6503C8}"/>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Confounders: one of  biggest challenges in working with RWD</a:t>
            </a:r>
          </a:p>
        </p:txBody>
      </p:sp>
    </p:spTree>
    <p:extLst>
      <p:ext uri="{BB962C8B-B14F-4D97-AF65-F5344CB8AC3E}">
        <p14:creationId xmlns:p14="http://schemas.microsoft.com/office/powerpoint/2010/main" val="3611736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DD36-63D5-C4BA-BC04-473D1A533C81}"/>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2D7DF7FD-BC3F-2D73-1254-4B03817491E1}"/>
              </a:ext>
            </a:extLst>
          </p:cNvPr>
          <p:cNvSpPr>
            <a:spLocks noGrp="1"/>
          </p:cNvSpPr>
          <p:nvPr>
            <p:ph idx="1"/>
          </p:nvPr>
        </p:nvSpPr>
        <p:spPr/>
        <p:txBody>
          <a:bodyPr>
            <a:noAutofit/>
          </a:bodyPr>
          <a:lstStyle/>
          <a:p>
            <a:r>
              <a:rPr lang="en-US" altLang="ja-JP" sz="1800" dirty="0"/>
              <a:t>Traditional </a:t>
            </a:r>
            <a:r>
              <a:rPr lang="en-US" altLang="ja-JP" sz="1800" dirty="0" err="1"/>
              <a:t>randomised</a:t>
            </a:r>
            <a:r>
              <a:rPr lang="en-US" altLang="ja-JP" sz="1800" dirty="0"/>
              <a:t> controlled trials using real-world data</a:t>
            </a:r>
          </a:p>
          <a:p>
            <a:pPr lvl="1"/>
            <a:r>
              <a:rPr lang="fr-FR" altLang="ja-JP" sz="1600" dirty="0"/>
              <a:t>RWD use in RCT planning: To assess enrollment criteria and trial feasibility, to support selection of trial sites</a:t>
            </a:r>
            <a:r>
              <a:rPr lang="en-US" altLang="ja-JP" sz="1600" dirty="0"/>
              <a:t> </a:t>
            </a:r>
          </a:p>
          <a:p>
            <a:pPr lvl="1"/>
            <a:r>
              <a:rPr lang="en-US" sz="1600" dirty="0"/>
              <a:t>RWD elements outside of the trial infrastructure to capture additional data: Routine EHRs, laboratory and pharmacy data</a:t>
            </a:r>
          </a:p>
          <a:p>
            <a:r>
              <a:rPr lang="en-US" altLang="ja-JP" sz="1800" dirty="0"/>
              <a:t>Interventional trials in clinical practice settings</a:t>
            </a:r>
          </a:p>
          <a:p>
            <a:pPr lvl="1"/>
            <a:r>
              <a:rPr lang="fr-FR" altLang="ja-JP" sz="1600" dirty="0"/>
              <a:t>Pragmatic randomised clinical trials</a:t>
            </a:r>
          </a:p>
          <a:p>
            <a:pPr lvl="1"/>
            <a:r>
              <a:rPr lang="fr-FR" altLang="ja-JP" sz="1600" dirty="0"/>
              <a:t>	</a:t>
            </a:r>
            <a:r>
              <a:rPr lang="en-US" altLang="ja-JP" sz="1600" dirty="0"/>
              <a:t>A broader and more diverse study population of patients who are eligible to receive study interventions as part of 	routine clinical practice. Research participants recruited from clinical practice settings</a:t>
            </a:r>
          </a:p>
          <a:p>
            <a:pPr lvl="1"/>
            <a:r>
              <a:rPr lang="en-US" altLang="ja-JP" sz="1600" dirty="0"/>
              <a:t>	Research participants are recruited from clinical practice settings. Primary and secondary outcomes could be 	collected from claims or EHRs, or collected through limited electronic case report forms</a:t>
            </a:r>
          </a:p>
          <a:p>
            <a:pPr lvl="1"/>
            <a:r>
              <a:rPr lang="en-US" altLang="ja-JP" sz="1600" dirty="0"/>
              <a:t>External controls</a:t>
            </a:r>
          </a:p>
          <a:p>
            <a:pPr lvl="1"/>
            <a:r>
              <a:rPr lang="en-US" altLang="ja-JP" sz="1600" dirty="0"/>
              <a:t>	Single-group trial with external control group derived from RWD</a:t>
            </a:r>
          </a:p>
          <a:p>
            <a:pPr lvl="1"/>
            <a:r>
              <a:rPr lang="en-US" altLang="ja-JP" sz="1800" dirty="0"/>
              <a:t>	</a:t>
            </a:r>
            <a:r>
              <a:rPr lang="en-US" altLang="ja-JP" sz="1600" dirty="0"/>
              <a:t>Regulations and guidance document</a:t>
            </a:r>
            <a:endParaRPr lang="fr-FR" altLang="ja-JP" sz="1800" dirty="0"/>
          </a:p>
          <a:p>
            <a:pPr lvl="1"/>
            <a:endParaRPr lang="fr-FR" sz="1800" dirty="0"/>
          </a:p>
        </p:txBody>
      </p:sp>
      <p:sp>
        <p:nvSpPr>
          <p:cNvPr id="12" name="Espace réservé du numéro de diapositive 11">
            <a:extLst>
              <a:ext uri="{FF2B5EF4-FFF2-40B4-BE49-F238E27FC236}">
                <a16:creationId xmlns:a16="http://schemas.microsoft.com/office/drawing/2014/main" id="{5600E2C4-7A70-470E-69DF-FF0AC209941B}"/>
              </a:ext>
            </a:extLst>
          </p:cNvPr>
          <p:cNvSpPr>
            <a:spLocks noGrp="1"/>
          </p:cNvSpPr>
          <p:nvPr>
            <p:ph type="sldNum" sz="quarter" idx="4"/>
          </p:nvPr>
        </p:nvSpPr>
        <p:spPr/>
        <p:txBody>
          <a:bodyPr/>
          <a:lstStyle/>
          <a:p>
            <a:fld id="{AAEB2FEF-DCD5-A644-A69E-0B80797A4AD7}" type="slidenum">
              <a:rPr lang="fr-FR" smtClean="0"/>
              <a:pPr/>
              <a:t>36</a:t>
            </a:fld>
            <a:endParaRPr lang="fr-FR" dirty="0"/>
          </a:p>
        </p:txBody>
      </p:sp>
      <p:sp>
        <p:nvSpPr>
          <p:cNvPr id="13" name="object 10">
            <a:extLst>
              <a:ext uri="{FF2B5EF4-FFF2-40B4-BE49-F238E27FC236}">
                <a16:creationId xmlns:a16="http://schemas.microsoft.com/office/drawing/2014/main" id="{C7E62E27-CFB8-F910-E1F6-5248467A9AA7}"/>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pic>
        <p:nvPicPr>
          <p:cNvPr id="2" name="Image 3">
            <a:extLst>
              <a:ext uri="{FF2B5EF4-FFF2-40B4-BE49-F238E27FC236}">
                <a16:creationId xmlns:a16="http://schemas.microsoft.com/office/drawing/2014/main" id="{70BA9B80-F914-5658-BFC0-EE9AAD149526}"/>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3" name="Espace réservé du titre 14">
            <a:extLst>
              <a:ext uri="{FF2B5EF4-FFF2-40B4-BE49-F238E27FC236}">
                <a16:creationId xmlns:a16="http://schemas.microsoft.com/office/drawing/2014/main" id="{F943AC9A-C3D8-395A-57EE-7C2408E5D669}"/>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Study design considerations in context of </a:t>
            </a:r>
            <a:r>
              <a:rPr lang="en-US" dirty="0" err="1"/>
              <a:t>randomised</a:t>
            </a:r>
            <a:r>
              <a:rPr lang="en-US" dirty="0"/>
              <a:t> controlled trials</a:t>
            </a:r>
          </a:p>
        </p:txBody>
      </p:sp>
    </p:spTree>
    <p:extLst>
      <p:ext uri="{BB962C8B-B14F-4D97-AF65-F5344CB8AC3E}">
        <p14:creationId xmlns:p14="http://schemas.microsoft.com/office/powerpoint/2010/main" val="2405877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4CE9-A894-248B-C7FA-0346903C1120}"/>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A4A8988F-AB72-3F26-F55F-A982023A1F06}"/>
              </a:ext>
            </a:extLst>
          </p:cNvPr>
          <p:cNvSpPr>
            <a:spLocks noGrp="1"/>
          </p:cNvSpPr>
          <p:nvPr>
            <p:ph idx="1"/>
          </p:nvPr>
        </p:nvSpPr>
        <p:spPr/>
        <p:txBody>
          <a:bodyPr>
            <a:noAutofit/>
          </a:bodyPr>
          <a:lstStyle/>
          <a:p>
            <a:endParaRPr lang="fr-FR" sz="1800" dirty="0"/>
          </a:p>
        </p:txBody>
      </p:sp>
      <p:sp>
        <p:nvSpPr>
          <p:cNvPr id="12" name="Espace réservé du numéro de diapositive 11">
            <a:extLst>
              <a:ext uri="{FF2B5EF4-FFF2-40B4-BE49-F238E27FC236}">
                <a16:creationId xmlns:a16="http://schemas.microsoft.com/office/drawing/2014/main" id="{062DD8F0-0A6F-E4C5-4244-C9D7CCFF2A79}"/>
              </a:ext>
            </a:extLst>
          </p:cNvPr>
          <p:cNvSpPr>
            <a:spLocks noGrp="1"/>
          </p:cNvSpPr>
          <p:nvPr>
            <p:ph type="sldNum" sz="quarter" idx="4"/>
          </p:nvPr>
        </p:nvSpPr>
        <p:spPr/>
        <p:txBody>
          <a:bodyPr/>
          <a:lstStyle/>
          <a:p>
            <a:fld id="{AAEB2FEF-DCD5-A644-A69E-0B80797A4AD7}" type="slidenum">
              <a:rPr lang="fr-FR" smtClean="0"/>
              <a:pPr/>
              <a:t>37</a:t>
            </a:fld>
            <a:endParaRPr lang="fr-FR" dirty="0"/>
          </a:p>
        </p:txBody>
      </p:sp>
      <p:sp>
        <p:nvSpPr>
          <p:cNvPr id="13" name="object 10">
            <a:extLst>
              <a:ext uri="{FF2B5EF4-FFF2-40B4-BE49-F238E27FC236}">
                <a16:creationId xmlns:a16="http://schemas.microsoft.com/office/drawing/2014/main" id="{3AE636B9-A781-411B-2EAB-33E82B8B4C6B}"/>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pic>
        <p:nvPicPr>
          <p:cNvPr id="2" name="Image 3">
            <a:extLst>
              <a:ext uri="{FF2B5EF4-FFF2-40B4-BE49-F238E27FC236}">
                <a16:creationId xmlns:a16="http://schemas.microsoft.com/office/drawing/2014/main" id="{010EB66C-C2EB-24FE-3033-FD03CCF97904}"/>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3" name="Espace réservé du titre 14">
            <a:extLst>
              <a:ext uri="{FF2B5EF4-FFF2-40B4-BE49-F238E27FC236}">
                <a16:creationId xmlns:a16="http://schemas.microsoft.com/office/drawing/2014/main" id="{4E1FB4A9-ABD0-4C71-4AAE-7A4ED44BAAE2}"/>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Reliance on RWD in representative types of study design</a:t>
            </a:r>
          </a:p>
        </p:txBody>
      </p:sp>
      <p:sp>
        <p:nvSpPr>
          <p:cNvPr id="4" name="TextBox 6">
            <a:extLst>
              <a:ext uri="{FF2B5EF4-FFF2-40B4-BE49-F238E27FC236}">
                <a16:creationId xmlns:a16="http://schemas.microsoft.com/office/drawing/2014/main" id="{124DE42E-C566-6415-0FC3-C9A6D314756E}"/>
              </a:ext>
            </a:extLst>
          </p:cNvPr>
          <p:cNvSpPr txBox="1"/>
          <p:nvPr/>
        </p:nvSpPr>
        <p:spPr>
          <a:xfrm>
            <a:off x="2941613" y="6200390"/>
            <a:ext cx="711678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sng"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(Figure modified with permission) Concato J, Corrigan-</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Curay</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J. Real-world evidence—Where are we now? New Engl J Med 2022;1680-1682. DOI: 10.1056/</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NEJMp2200089</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5" name="Picture 12" descr="A chart with text and images&#10;&#10;Description automatically generated with medium confidence">
            <a:extLst>
              <a:ext uri="{FF2B5EF4-FFF2-40B4-BE49-F238E27FC236}">
                <a16:creationId xmlns:a16="http://schemas.microsoft.com/office/drawing/2014/main" id="{13AA729B-A1A0-D9C4-23AD-65C8ED828544}"/>
              </a:ext>
            </a:extLst>
          </p:cNvPr>
          <p:cNvPicPr>
            <a:picLocks noChangeAspect="1"/>
          </p:cNvPicPr>
          <p:nvPr/>
        </p:nvPicPr>
        <p:blipFill>
          <a:blip r:embed="rId4"/>
          <a:stretch>
            <a:fillRect/>
          </a:stretch>
        </p:blipFill>
        <p:spPr>
          <a:xfrm>
            <a:off x="777075" y="1750967"/>
            <a:ext cx="9863862" cy="4343719"/>
          </a:xfrm>
          <a:prstGeom prst="rect">
            <a:avLst/>
          </a:prstGeom>
        </p:spPr>
      </p:pic>
    </p:spTree>
    <p:extLst>
      <p:ext uri="{BB962C8B-B14F-4D97-AF65-F5344CB8AC3E}">
        <p14:creationId xmlns:p14="http://schemas.microsoft.com/office/powerpoint/2010/main" val="1764225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58676-D414-952D-A4FE-3A512CF8458B}"/>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0AE36B67-E88B-7211-1D43-5513BE02B14B}"/>
              </a:ext>
            </a:extLst>
          </p:cNvPr>
          <p:cNvSpPr>
            <a:spLocks noGrp="1"/>
          </p:cNvSpPr>
          <p:nvPr>
            <p:ph idx="1"/>
          </p:nvPr>
        </p:nvSpPr>
        <p:spPr>
          <a:xfrm>
            <a:off x="405873" y="1706622"/>
            <a:ext cx="5664000" cy="3299617"/>
          </a:xfrm>
        </p:spPr>
        <p:txBody>
          <a:bodyPr>
            <a:noAutofit/>
          </a:bodyPr>
          <a:lstStyle/>
          <a:p>
            <a:r>
              <a:rPr lang="en-US" sz="1800" dirty="0">
                <a:latin typeface="Arial" panose="020B0604020202020204" pitchFamily="34" charset="0"/>
                <a:cs typeface="Arial" panose="020B0604020202020204" pitchFamily="34" charset="0"/>
              </a:rPr>
              <a:t>Descriptive statistics and unadjusted analysis</a:t>
            </a:r>
          </a:p>
          <a:p>
            <a:pPr lvl="1"/>
            <a:r>
              <a:rPr lang="en-US" sz="1600" dirty="0" err="1">
                <a:latin typeface="Arial" panose="020B0604020202020204" pitchFamily="34" charset="0"/>
                <a:cs typeface="Arial" panose="020B0604020202020204" pitchFamily="34" charset="0"/>
              </a:rPr>
              <a:t>Summarise</a:t>
            </a:r>
            <a:r>
              <a:rPr lang="en-US" sz="1600" dirty="0">
                <a:latin typeface="Arial" panose="020B0604020202020204" pitchFamily="34" charset="0"/>
                <a:cs typeface="Arial" panose="020B0604020202020204" pitchFamily="34" charset="0"/>
              </a:rPr>
              <a:t> and describe basic features of the population - can be used to assess imbalances between the study groups</a:t>
            </a:r>
          </a:p>
          <a:p>
            <a:pPr lvl="1"/>
            <a:r>
              <a:rPr lang="en-US" sz="1600" dirty="0">
                <a:latin typeface="Arial" panose="020B0604020202020204" pitchFamily="34" charset="0"/>
                <a:cs typeface="Arial" panose="020B0604020202020204" pitchFamily="34" charset="0"/>
              </a:rPr>
              <a:t>Causal diagrams</a:t>
            </a:r>
          </a:p>
          <a:p>
            <a:r>
              <a:rPr lang="en-US" sz="1800" dirty="0">
                <a:latin typeface="Arial" panose="020B0604020202020204" pitchFamily="34" charset="0"/>
                <a:cs typeface="Arial" panose="020B0604020202020204" pitchFamily="34" charset="0"/>
              </a:rPr>
              <a:t>Adjusted analysis</a:t>
            </a:r>
          </a:p>
          <a:p>
            <a:pPr lvl="1"/>
            <a:r>
              <a:rPr lang="en-US" sz="1600" dirty="0">
                <a:latin typeface="Arial" panose="020B0604020202020204" pitchFamily="34" charset="0"/>
                <a:cs typeface="Arial" panose="020B0604020202020204" pitchFamily="34" charset="0"/>
              </a:rPr>
              <a:t>Regression models</a:t>
            </a:r>
          </a:p>
          <a:p>
            <a:pPr lvl="1"/>
            <a:r>
              <a:rPr lang="en-US" sz="1600" dirty="0">
                <a:latin typeface="Arial" panose="020B0604020202020204" pitchFamily="34" charset="0"/>
                <a:cs typeface="Arial" panose="020B0604020202020204" pitchFamily="34" charset="0"/>
              </a:rPr>
              <a:t>	Estimation of treatment effects adjusted for potential 	cofounding variables</a:t>
            </a:r>
          </a:p>
          <a:p>
            <a:pPr lvl="1"/>
            <a:r>
              <a:rPr lang="en-US" sz="1600" dirty="0">
                <a:latin typeface="Arial" panose="020B0604020202020204" pitchFamily="34" charset="0"/>
                <a:cs typeface="Arial" panose="020B0604020202020204" pitchFamily="34" charset="0"/>
              </a:rPr>
              <a:t>	Prognostic factor studies</a:t>
            </a:r>
          </a:p>
          <a:p>
            <a:endParaRPr lang="en-US" sz="1800" dirty="0">
              <a:latin typeface="Arial" panose="020B0604020202020204" pitchFamily="34" charset="0"/>
              <a:cs typeface="Arial" panose="020B0604020202020204" pitchFamily="34" charset="0"/>
            </a:endParaRPr>
          </a:p>
        </p:txBody>
      </p:sp>
      <p:sp>
        <p:nvSpPr>
          <p:cNvPr id="12" name="Espace réservé du numéro de diapositive 11">
            <a:extLst>
              <a:ext uri="{FF2B5EF4-FFF2-40B4-BE49-F238E27FC236}">
                <a16:creationId xmlns:a16="http://schemas.microsoft.com/office/drawing/2014/main" id="{57939E09-404F-238C-E70B-08C908198F29}"/>
              </a:ext>
            </a:extLst>
          </p:cNvPr>
          <p:cNvSpPr>
            <a:spLocks noGrp="1"/>
          </p:cNvSpPr>
          <p:nvPr>
            <p:ph type="sldNum" sz="quarter" idx="4"/>
          </p:nvPr>
        </p:nvSpPr>
        <p:spPr/>
        <p:txBody>
          <a:bodyPr/>
          <a:lstStyle/>
          <a:p>
            <a:fld id="{AAEB2FEF-DCD5-A644-A69E-0B80797A4AD7}" type="slidenum">
              <a:rPr lang="fr-FR" smtClean="0"/>
              <a:pPr/>
              <a:t>38</a:t>
            </a:fld>
            <a:endParaRPr lang="fr-FR" dirty="0"/>
          </a:p>
        </p:txBody>
      </p:sp>
      <p:sp>
        <p:nvSpPr>
          <p:cNvPr id="13" name="object 10">
            <a:extLst>
              <a:ext uri="{FF2B5EF4-FFF2-40B4-BE49-F238E27FC236}">
                <a16:creationId xmlns:a16="http://schemas.microsoft.com/office/drawing/2014/main" id="{ADA8D56D-D974-E2CB-D8A4-42AECCB17B6A}"/>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216BEFCC-5417-514D-461E-E33C1348D30A}"/>
              </a:ext>
            </a:extLst>
          </p:cNvPr>
          <p:cNvSpPr txBox="1">
            <a:spLocks/>
          </p:cNvSpPr>
          <p:nvPr/>
        </p:nvSpPr>
        <p:spPr>
          <a:xfrm>
            <a:off x="6079526" y="1693556"/>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Arial" panose="020B0604020202020204" pitchFamily="34" charset="0"/>
                <a:cs typeface="Arial" panose="020B0604020202020204" pitchFamily="34" charset="0"/>
              </a:rPr>
              <a:t>Competing risk events</a:t>
            </a:r>
          </a:p>
          <a:p>
            <a:pPr lvl="1"/>
            <a:r>
              <a:rPr lang="en-US" altLang="ja-JP" sz="1600" dirty="0">
                <a:latin typeface="Arial" panose="020B0604020202020204" pitchFamily="34" charset="0"/>
                <a:cs typeface="Arial" panose="020B0604020202020204" pitchFamily="34" charset="0"/>
              </a:rPr>
              <a:t>An event that precludes the outcome of interest from occurring for that individual</a:t>
            </a:r>
          </a:p>
          <a:p>
            <a:r>
              <a:rPr lang="en-US" altLang="ja-JP" sz="1800" dirty="0">
                <a:latin typeface="Arial" panose="020B0604020202020204" pitchFamily="34" charset="0"/>
                <a:cs typeface="Arial" panose="020B0604020202020204" pitchFamily="34" charset="0"/>
              </a:rPr>
              <a:t>Time-dependent covariates and time-varying effects</a:t>
            </a:r>
          </a:p>
          <a:p>
            <a:pPr lvl="1"/>
            <a:r>
              <a:rPr lang="en-US" altLang="ja-JP" sz="1600" dirty="0">
                <a:latin typeface="Arial" panose="020B0604020202020204" pitchFamily="34" charset="0"/>
                <a:cs typeface="Arial" panose="020B0604020202020204" pitchFamily="34" charset="0"/>
              </a:rPr>
              <a:t>Variables whose value may change after the participant enters the study</a:t>
            </a:r>
          </a:p>
          <a:p>
            <a:pPr lvl="1"/>
            <a:endParaRPr lang="en-US" altLang="ja-JP" sz="1600" dirty="0">
              <a:latin typeface="Arial" panose="020B0604020202020204" pitchFamily="34" charset="0"/>
              <a:cs typeface="Arial" panose="020B0604020202020204" pitchFamily="34" charset="0"/>
            </a:endParaRPr>
          </a:p>
          <a:p>
            <a:pPr lvl="1"/>
            <a:endParaRPr lang="en-US" altLang="ja-JP" sz="1600" dirty="0">
              <a:latin typeface="Arial" panose="020B0604020202020204" pitchFamily="34" charset="0"/>
              <a:cs typeface="Arial" panose="020B0604020202020204" pitchFamily="34" charset="0"/>
            </a:endParaRPr>
          </a:p>
          <a:p>
            <a:r>
              <a:rPr lang="en-US" altLang="ja-JP" sz="1800" dirty="0">
                <a:latin typeface="Arial" panose="020B0604020202020204" pitchFamily="34" charset="0"/>
                <a:cs typeface="Arial" panose="020B0604020202020204" pitchFamily="34" charset="0"/>
              </a:rPr>
              <a:t>Missing data</a:t>
            </a:r>
          </a:p>
          <a:p>
            <a:pPr lvl="1"/>
            <a:r>
              <a:rPr lang="en-US" altLang="ja-JP" sz="1600" dirty="0">
                <a:latin typeface="Arial" panose="020B0604020202020204" pitchFamily="34" charset="0"/>
                <a:cs typeface="Arial" panose="020B0604020202020204" pitchFamily="34" charset="0"/>
              </a:rPr>
              <a:t>Values that are not available and that would be meaningful for analysis if they were available</a:t>
            </a:r>
          </a:p>
          <a:p>
            <a:pPr lvl="1"/>
            <a:r>
              <a:rPr lang="en-US" altLang="ja-JP" sz="1600" dirty="0">
                <a:latin typeface="Arial" panose="020B0604020202020204" pitchFamily="34" charset="0"/>
                <a:cs typeface="Arial" panose="020B0604020202020204" pitchFamily="34" charset="0"/>
              </a:rPr>
              <a:t>STRATOS initiative: guidance framework</a:t>
            </a:r>
          </a:p>
          <a:p>
            <a:pPr lvl="1"/>
            <a:endParaRPr lang="en-US" altLang="ja-JP" sz="16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0B751451-FE2B-4794-20C1-9CAED4B47D5D}"/>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5" name="Espace réservé du titre 14">
            <a:extLst>
              <a:ext uri="{FF2B5EF4-FFF2-40B4-BE49-F238E27FC236}">
                <a16:creationId xmlns:a16="http://schemas.microsoft.com/office/drawing/2014/main" id="{19651E7B-7981-0ADC-CBE3-88CBD1E0A082}"/>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Statistical analysis of real-world data </a:t>
            </a:r>
          </a:p>
        </p:txBody>
      </p:sp>
      <p:pic>
        <p:nvPicPr>
          <p:cNvPr id="3" name="図 2">
            <a:extLst>
              <a:ext uri="{FF2B5EF4-FFF2-40B4-BE49-F238E27FC236}">
                <a16:creationId xmlns:a16="http://schemas.microsoft.com/office/drawing/2014/main" id="{63D14AFE-6A08-8189-128D-FFCC95AD6F4C}"/>
              </a:ext>
            </a:extLst>
          </p:cNvPr>
          <p:cNvPicPr>
            <a:picLocks noChangeAspect="1"/>
          </p:cNvPicPr>
          <p:nvPr/>
        </p:nvPicPr>
        <p:blipFill>
          <a:blip r:embed="rId4"/>
          <a:stretch>
            <a:fillRect/>
          </a:stretch>
        </p:blipFill>
        <p:spPr>
          <a:xfrm>
            <a:off x="727704" y="4736779"/>
            <a:ext cx="4682087" cy="681431"/>
          </a:xfrm>
          <a:prstGeom prst="rect">
            <a:avLst/>
          </a:prstGeom>
        </p:spPr>
      </p:pic>
      <p:sp>
        <p:nvSpPr>
          <p:cNvPr id="7" name="四角形: 角を丸くする 6">
            <a:extLst>
              <a:ext uri="{FF2B5EF4-FFF2-40B4-BE49-F238E27FC236}">
                <a16:creationId xmlns:a16="http://schemas.microsoft.com/office/drawing/2014/main" id="{6C11F272-DC56-B588-B922-F03940817299}"/>
              </a:ext>
            </a:extLst>
          </p:cNvPr>
          <p:cNvSpPr/>
          <p:nvPr/>
        </p:nvSpPr>
        <p:spPr>
          <a:xfrm>
            <a:off x="642861" y="4736779"/>
            <a:ext cx="4766930" cy="73927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A9CA021-B9A9-A1AB-3EE1-A949BF291AC6}"/>
              </a:ext>
            </a:extLst>
          </p:cNvPr>
          <p:cNvPicPr>
            <a:picLocks noChangeAspect="1"/>
          </p:cNvPicPr>
          <p:nvPr/>
        </p:nvPicPr>
        <p:blipFill>
          <a:blip r:embed="rId5"/>
          <a:stretch>
            <a:fillRect/>
          </a:stretch>
        </p:blipFill>
        <p:spPr>
          <a:xfrm>
            <a:off x="6489053" y="3563671"/>
            <a:ext cx="4219797" cy="471283"/>
          </a:xfrm>
          <a:prstGeom prst="rect">
            <a:avLst/>
          </a:prstGeom>
        </p:spPr>
      </p:pic>
      <p:sp>
        <p:nvSpPr>
          <p:cNvPr id="10" name="四角形: 角を丸くする 9">
            <a:extLst>
              <a:ext uri="{FF2B5EF4-FFF2-40B4-BE49-F238E27FC236}">
                <a16:creationId xmlns:a16="http://schemas.microsoft.com/office/drawing/2014/main" id="{DF1D566E-18DC-5D5C-95D6-B0E76AEF0780}"/>
              </a:ext>
            </a:extLst>
          </p:cNvPr>
          <p:cNvSpPr/>
          <p:nvPr/>
        </p:nvSpPr>
        <p:spPr>
          <a:xfrm>
            <a:off x="6441913" y="3554244"/>
            <a:ext cx="4766930" cy="5187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8888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FE8E-8136-B1E7-93A7-75DAB304FBB8}"/>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D34B3349-32B4-E49D-9AEC-E2E6E5697576}"/>
              </a:ext>
            </a:extLst>
          </p:cNvPr>
          <p:cNvSpPr>
            <a:spLocks noGrp="1"/>
          </p:cNvSpPr>
          <p:nvPr>
            <p:ph idx="1"/>
          </p:nvPr>
        </p:nvSpPr>
        <p:spPr>
          <a:xfrm>
            <a:off x="405873" y="1706622"/>
            <a:ext cx="5664000" cy="3299617"/>
          </a:xfrm>
        </p:spPr>
        <p:txBody>
          <a:bodyPr>
            <a:noAutofit/>
          </a:bodyPr>
          <a:lstStyle/>
          <a:p>
            <a:r>
              <a:rPr lang="en-US" sz="1800" dirty="0">
                <a:latin typeface="Arial" panose="020B0604020202020204" pitchFamily="34" charset="0"/>
                <a:cs typeface="Arial" panose="020B0604020202020204" pitchFamily="34" charset="0"/>
              </a:rPr>
              <a:t>Use of propensity score for matching to control for confounding (Rosenbaum and Rubin)</a:t>
            </a:r>
          </a:p>
          <a:p>
            <a:pPr lvl="1"/>
            <a:r>
              <a:rPr lang="en-US" sz="1600" dirty="0">
                <a:latin typeface="Arial" panose="020B0604020202020204" pitchFamily="34" charset="0"/>
                <a:cs typeface="Arial" panose="020B0604020202020204" pitchFamily="34" charset="0"/>
              </a:rPr>
              <a:t>Calculated by fitting a logistic regression model that predicts the probability of treatment assignment based on the covariates</a:t>
            </a:r>
          </a:p>
          <a:p>
            <a:pPr lvl="1"/>
            <a:r>
              <a:rPr lang="en-US" sz="1600" dirty="0">
                <a:latin typeface="Arial" panose="020B0604020202020204" pitchFamily="34" charset="0"/>
                <a:cs typeface="Arial" panose="020B0604020202020204" pitchFamily="34" charset="0"/>
              </a:rPr>
              <a:t>Can be used in sub-classification or stratification, matching, and weighting, and further adjusted using regression adjustment</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12" name="Espace réservé du numéro de diapositive 11">
            <a:extLst>
              <a:ext uri="{FF2B5EF4-FFF2-40B4-BE49-F238E27FC236}">
                <a16:creationId xmlns:a16="http://schemas.microsoft.com/office/drawing/2014/main" id="{94CA3988-EA30-1B55-7BD3-118E25481343}"/>
              </a:ext>
            </a:extLst>
          </p:cNvPr>
          <p:cNvSpPr>
            <a:spLocks noGrp="1"/>
          </p:cNvSpPr>
          <p:nvPr>
            <p:ph type="sldNum" sz="quarter" idx="4"/>
          </p:nvPr>
        </p:nvSpPr>
        <p:spPr/>
        <p:txBody>
          <a:bodyPr/>
          <a:lstStyle/>
          <a:p>
            <a:fld id="{AAEB2FEF-DCD5-A644-A69E-0B80797A4AD7}" type="slidenum">
              <a:rPr lang="fr-FR" smtClean="0"/>
              <a:pPr/>
              <a:t>39</a:t>
            </a:fld>
            <a:endParaRPr lang="fr-FR" dirty="0"/>
          </a:p>
        </p:txBody>
      </p:sp>
      <p:sp>
        <p:nvSpPr>
          <p:cNvPr id="13" name="object 10">
            <a:extLst>
              <a:ext uri="{FF2B5EF4-FFF2-40B4-BE49-F238E27FC236}">
                <a16:creationId xmlns:a16="http://schemas.microsoft.com/office/drawing/2014/main" id="{DE3F8E88-A92E-AB6C-95A7-5C47FB539686}"/>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7E50BB02-A5E2-AA72-B553-C77021BC6FD3}"/>
              </a:ext>
            </a:extLst>
          </p:cNvPr>
          <p:cNvSpPr txBox="1">
            <a:spLocks/>
          </p:cNvSpPr>
          <p:nvPr/>
        </p:nvSpPr>
        <p:spPr>
          <a:xfrm>
            <a:off x="6069873" y="1694283"/>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Arial" panose="020B0604020202020204" pitchFamily="34" charset="0"/>
                <a:cs typeface="Arial" panose="020B0604020202020204" pitchFamily="34" charset="0"/>
              </a:rPr>
              <a:t>Matching</a:t>
            </a:r>
          </a:p>
          <a:p>
            <a:pPr lvl="1"/>
            <a:r>
              <a:rPr lang="en-US" altLang="ja-JP" sz="1600" dirty="0">
                <a:latin typeface="Arial" panose="020B0604020202020204" pitchFamily="34" charset="0"/>
                <a:cs typeface="Arial" panose="020B0604020202020204" pitchFamily="34" charset="0"/>
              </a:rPr>
              <a:t>Exposed vs. unexposed</a:t>
            </a:r>
          </a:p>
          <a:p>
            <a:pPr lvl="1"/>
            <a:r>
              <a:rPr lang="en-US" altLang="ja-JP" sz="1600" dirty="0">
                <a:latin typeface="Arial" panose="020B0604020202020204" pitchFamily="34" charset="0"/>
                <a:cs typeface="Arial" panose="020B0604020202020204" pitchFamily="34" charset="0"/>
              </a:rPr>
              <a:t>Balance between the groups can be presented graphically or by comparing standardized differences across groups</a:t>
            </a:r>
          </a:p>
          <a:p>
            <a:pPr lvl="1"/>
            <a:r>
              <a:rPr lang="en-US" altLang="ja-JP" sz="1600" dirty="0">
                <a:latin typeface="Arial" panose="020B0604020202020204" pitchFamily="34" charset="0"/>
                <a:cs typeface="Arial" panose="020B0604020202020204" pitchFamily="34" charset="0"/>
              </a:rPr>
              <a:t>“Emulated RCT”</a:t>
            </a:r>
          </a:p>
          <a:p>
            <a:r>
              <a:rPr lang="en-US" altLang="ja-JP" sz="1800" dirty="0">
                <a:latin typeface="Arial" panose="020B0604020202020204" pitchFamily="34" charset="0"/>
                <a:cs typeface="Arial" panose="020B0604020202020204" pitchFamily="34" charset="0"/>
              </a:rPr>
              <a:t>Weighting</a:t>
            </a:r>
          </a:p>
          <a:p>
            <a:pPr lvl="1"/>
            <a:r>
              <a:rPr lang="en-US" altLang="ja-JP" sz="1600" dirty="0">
                <a:latin typeface="Arial" panose="020B0604020202020204" pitchFamily="34" charset="0"/>
                <a:cs typeface="Arial" panose="020B0604020202020204" pitchFamily="34" charset="0"/>
              </a:rPr>
              <a:t>Each individual’s data is weighted by the inverse of their probability (IPTW) of the treatment to estimate the average treatment effect (ATE) in the total population</a:t>
            </a:r>
          </a:p>
          <a:p>
            <a:pPr lvl="1"/>
            <a:endParaRPr lang="en-US" altLang="ja-JP" sz="16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D477423F-35A3-23D8-6C46-B278B36D6994}"/>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5" name="Espace réservé du titre 14">
            <a:extLst>
              <a:ext uri="{FF2B5EF4-FFF2-40B4-BE49-F238E27FC236}">
                <a16:creationId xmlns:a16="http://schemas.microsoft.com/office/drawing/2014/main" id="{489CB3F6-F357-ED35-AFFB-4BF41FE4B146}"/>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Matching approaches for comparators: focusing on PS-based methods </a:t>
            </a:r>
          </a:p>
        </p:txBody>
      </p:sp>
      <p:sp>
        <p:nvSpPr>
          <p:cNvPr id="7" name="四角形: 角を丸くする 6">
            <a:extLst>
              <a:ext uri="{FF2B5EF4-FFF2-40B4-BE49-F238E27FC236}">
                <a16:creationId xmlns:a16="http://schemas.microsoft.com/office/drawing/2014/main" id="{8C28FBBF-6F7B-1D19-7237-7F2E3713D9A7}"/>
              </a:ext>
            </a:extLst>
          </p:cNvPr>
          <p:cNvSpPr/>
          <p:nvPr/>
        </p:nvSpPr>
        <p:spPr>
          <a:xfrm>
            <a:off x="642860" y="3808429"/>
            <a:ext cx="5663999" cy="171757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AE6E8B1-3372-9FB5-0399-CC251D3DF74D}"/>
              </a:ext>
            </a:extLst>
          </p:cNvPr>
          <p:cNvPicPr>
            <a:picLocks noChangeAspect="1"/>
          </p:cNvPicPr>
          <p:nvPr/>
        </p:nvPicPr>
        <p:blipFill>
          <a:blip r:embed="rId4"/>
          <a:stretch>
            <a:fillRect/>
          </a:stretch>
        </p:blipFill>
        <p:spPr>
          <a:xfrm>
            <a:off x="811380" y="3871998"/>
            <a:ext cx="4382789" cy="912767"/>
          </a:xfrm>
          <a:prstGeom prst="rect">
            <a:avLst/>
          </a:prstGeom>
        </p:spPr>
      </p:pic>
      <p:pic>
        <p:nvPicPr>
          <p:cNvPr id="15" name="図 14">
            <a:extLst>
              <a:ext uri="{FF2B5EF4-FFF2-40B4-BE49-F238E27FC236}">
                <a16:creationId xmlns:a16="http://schemas.microsoft.com/office/drawing/2014/main" id="{080A2CAC-8637-F023-BBE4-0B7A86B33422}"/>
              </a:ext>
            </a:extLst>
          </p:cNvPr>
          <p:cNvPicPr>
            <a:picLocks noChangeAspect="1"/>
          </p:cNvPicPr>
          <p:nvPr/>
        </p:nvPicPr>
        <p:blipFill>
          <a:blip r:embed="rId5"/>
          <a:stretch>
            <a:fillRect/>
          </a:stretch>
        </p:blipFill>
        <p:spPr>
          <a:xfrm>
            <a:off x="703755" y="4750994"/>
            <a:ext cx="5353797" cy="724001"/>
          </a:xfrm>
          <a:prstGeom prst="rect">
            <a:avLst/>
          </a:prstGeom>
        </p:spPr>
      </p:pic>
    </p:spTree>
    <p:extLst>
      <p:ext uri="{BB962C8B-B14F-4D97-AF65-F5344CB8AC3E}">
        <p14:creationId xmlns:p14="http://schemas.microsoft.com/office/powerpoint/2010/main" val="12215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4">
            <a:extLst>
              <a:ext uri="{FF2B5EF4-FFF2-40B4-BE49-F238E27FC236}">
                <a16:creationId xmlns:a16="http://schemas.microsoft.com/office/drawing/2014/main" id="{76A1F865-38BF-0A3A-9663-2FDFD138546B}"/>
              </a:ext>
            </a:extLst>
          </p:cNvPr>
          <p:cNvPicPr>
            <a:picLocks noChangeAspect="1"/>
          </p:cNvPicPr>
          <p:nvPr/>
        </p:nvPicPr>
        <p:blipFill>
          <a:blip r:embed="rId2"/>
          <a:stretch>
            <a:fillRect/>
          </a:stretch>
        </p:blipFill>
        <p:spPr>
          <a:xfrm>
            <a:off x="432000" y="1260000"/>
            <a:ext cx="6314033" cy="431800"/>
          </a:xfrm>
          <a:prstGeom prst="rect">
            <a:avLst/>
          </a:prstGeom>
        </p:spPr>
      </p:pic>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a:xfrm>
            <a:off x="792000" y="1851213"/>
            <a:ext cx="10620000" cy="4165967"/>
          </a:xfrm>
        </p:spPr>
        <p:txBody>
          <a:bodyPr>
            <a:normAutofit/>
          </a:bodyPr>
          <a:lstStyle/>
          <a:p>
            <a:r>
              <a:rPr lang="en-GB" sz="1700" b="1" dirty="0"/>
              <a:t>Benefit-Risk Balance for Medicinal Products</a:t>
            </a:r>
            <a:r>
              <a:rPr lang="en-GB" sz="1700" dirty="0"/>
              <a:t>. </a:t>
            </a:r>
            <a:br>
              <a:rPr lang="en-GB" sz="1700" dirty="0"/>
            </a:br>
            <a:r>
              <a:rPr lang="en-GB" sz="1700" dirty="0" err="1"/>
              <a:t>CIOMS</a:t>
            </a:r>
            <a:r>
              <a:rPr lang="en-GB" sz="1700" dirty="0"/>
              <a:t> </a:t>
            </a:r>
            <a:r>
              <a:rPr lang="en-GB" sz="1700" dirty="0" err="1"/>
              <a:t>WG</a:t>
            </a:r>
            <a:r>
              <a:rPr lang="en-GB" sz="1700" dirty="0"/>
              <a:t> XII. Started September 2019 </a:t>
            </a:r>
            <a:r>
              <a:rPr lang="en-GB" sz="1700" dirty="0">
                <a:solidFill>
                  <a:srgbClr val="00B050"/>
                </a:solidFill>
              </a:rPr>
              <a:t>*</a:t>
            </a:r>
          </a:p>
          <a:p>
            <a:r>
              <a:rPr lang="en-GB" sz="1700" b="1" dirty="0"/>
              <a:t>Real-World Data and Real-World Evidence in </a:t>
            </a:r>
            <a:br>
              <a:rPr lang="en-GB" sz="1700" b="1" dirty="0"/>
            </a:br>
            <a:r>
              <a:rPr lang="en-GB" sz="1700" b="1" dirty="0"/>
              <a:t>Regulatory Decision-Making</a:t>
            </a:r>
            <a:r>
              <a:rPr lang="en-GB" sz="1700" dirty="0"/>
              <a:t>. </a:t>
            </a:r>
            <a:r>
              <a:rPr lang="en-GB" sz="1700" dirty="0" err="1"/>
              <a:t>CIOMS</a:t>
            </a:r>
            <a:r>
              <a:rPr lang="en-GB" sz="1700" dirty="0"/>
              <a:t> </a:t>
            </a:r>
            <a:r>
              <a:rPr lang="en-GB" sz="1700" dirty="0" err="1"/>
              <a:t>WG</a:t>
            </a:r>
            <a:r>
              <a:rPr lang="en-GB" sz="1700" dirty="0"/>
              <a:t> XIII. </a:t>
            </a:r>
            <a:br>
              <a:rPr lang="en-GB" sz="1700" dirty="0"/>
            </a:br>
            <a:r>
              <a:rPr lang="en-GB" sz="1700" dirty="0"/>
              <a:t>Started March 2020 – May 2024</a:t>
            </a:r>
            <a:endParaRPr lang="en-GB" sz="1700" dirty="0">
              <a:solidFill>
                <a:srgbClr val="00B050"/>
              </a:solidFill>
            </a:endParaRPr>
          </a:p>
          <a:p>
            <a:r>
              <a:rPr lang="en-GB" sz="1700" b="1" dirty="0"/>
              <a:t>Severe Cutaneous Adverse Reactions (</a:t>
            </a:r>
            <a:r>
              <a:rPr lang="en-GB" sz="1700" b="1" dirty="0" err="1"/>
              <a:t>SCARs</a:t>
            </a:r>
            <a:r>
              <a:rPr lang="en-GB" sz="1700" b="1" dirty="0"/>
              <a:t>)</a:t>
            </a:r>
            <a:r>
              <a:rPr lang="en-GB" sz="1700" dirty="0"/>
              <a:t>. </a:t>
            </a:r>
            <a:br>
              <a:rPr lang="en-GB" sz="1700" dirty="0"/>
            </a:br>
            <a:r>
              <a:rPr lang="en-GB" sz="1700" dirty="0"/>
              <a:t>Started February 2021 </a:t>
            </a:r>
            <a:r>
              <a:rPr lang="en-GB" sz="1700" dirty="0">
                <a:solidFill>
                  <a:srgbClr val="00B050"/>
                </a:solidFill>
              </a:rPr>
              <a:t>*</a:t>
            </a:r>
          </a:p>
          <a:p>
            <a:r>
              <a:rPr lang="en-GB" sz="1700" b="1" dirty="0"/>
              <a:t>Recommended Standards of Education and Training for Health </a:t>
            </a:r>
          </a:p>
          <a:p>
            <a:pPr marL="0" indent="0">
              <a:buNone/>
            </a:pPr>
            <a:r>
              <a:rPr lang="en-GB" sz="1700" b="1" dirty="0"/>
              <a:t>      Professionals Participating in Medicines Development</a:t>
            </a:r>
            <a:r>
              <a:rPr lang="en-GB" sz="1700" dirty="0"/>
              <a:t>. Started April 2021</a:t>
            </a:r>
          </a:p>
          <a:p>
            <a:r>
              <a:rPr lang="fr-CH" sz="1700" b="1" dirty="0" err="1"/>
              <a:t>Artificial</a:t>
            </a:r>
            <a:r>
              <a:rPr lang="fr-CH" sz="1700" b="1" dirty="0"/>
              <a:t> Intelligence in Pharmacovigilance</a:t>
            </a:r>
            <a:r>
              <a:rPr lang="fr-CH" sz="1700" dirty="0"/>
              <a:t>. </a:t>
            </a:r>
            <a:r>
              <a:rPr lang="fr-CH" sz="1700" dirty="0" err="1"/>
              <a:t>CIOMS</a:t>
            </a:r>
            <a:r>
              <a:rPr lang="fr-CH" sz="1700" dirty="0"/>
              <a:t> </a:t>
            </a:r>
            <a:r>
              <a:rPr lang="fr-CH" sz="1700" dirty="0" err="1"/>
              <a:t>WG</a:t>
            </a:r>
            <a:r>
              <a:rPr lang="fr-CH" sz="1700" dirty="0"/>
              <a:t> XIV. </a:t>
            </a:r>
            <a:r>
              <a:rPr lang="fr-CH" sz="1700" dirty="0" err="1"/>
              <a:t>Started</a:t>
            </a:r>
            <a:r>
              <a:rPr lang="fr-CH" sz="1700" dirty="0"/>
              <a:t> May 2022</a:t>
            </a:r>
          </a:p>
          <a:p>
            <a:r>
              <a:rPr lang="fr-CH" sz="1700" b="1" dirty="0" err="1"/>
              <a:t>Pharmacoepidemiology</a:t>
            </a:r>
            <a:r>
              <a:rPr lang="fr-CH" sz="1700" b="1" dirty="0"/>
              <a:t> for Public </a:t>
            </a:r>
            <a:r>
              <a:rPr lang="fr-CH" sz="1700" b="1" dirty="0" err="1"/>
              <a:t>Health</a:t>
            </a:r>
            <a:r>
              <a:rPr lang="fr-CH" sz="1700" b="1" dirty="0"/>
              <a:t> </a:t>
            </a:r>
            <a:r>
              <a:rPr lang="fr-CH" sz="1700" b="1" dirty="0" err="1"/>
              <a:t>Decision</a:t>
            </a:r>
            <a:r>
              <a:rPr lang="fr-CH" sz="1700" b="1" dirty="0"/>
              <a:t> </a:t>
            </a:r>
            <a:r>
              <a:rPr lang="fr-CH" sz="1700" b="1" dirty="0" err="1"/>
              <a:t>Making</a:t>
            </a:r>
            <a:r>
              <a:rPr lang="fr-CH" sz="1700" dirty="0"/>
              <a:t>, </a:t>
            </a:r>
            <a:r>
              <a:rPr lang="fr-CH" sz="1700" dirty="0" err="1"/>
              <a:t>CIOMS</a:t>
            </a:r>
            <a:r>
              <a:rPr lang="fr-CH" sz="1700" dirty="0"/>
              <a:t> </a:t>
            </a:r>
            <a:r>
              <a:rPr lang="fr-CH" sz="1700" dirty="0" err="1"/>
              <a:t>WG</a:t>
            </a:r>
            <a:r>
              <a:rPr lang="fr-CH" sz="1700" dirty="0"/>
              <a:t> XV. </a:t>
            </a:r>
            <a:r>
              <a:rPr lang="fr-CH" sz="1700" dirty="0" err="1"/>
              <a:t>Started</a:t>
            </a:r>
            <a:r>
              <a:rPr lang="fr-CH" sz="1700" dirty="0"/>
              <a:t> </a:t>
            </a:r>
            <a:r>
              <a:rPr lang="fr-CH" sz="1700" dirty="0" err="1"/>
              <a:t>November</a:t>
            </a:r>
            <a:r>
              <a:rPr lang="fr-CH" sz="1700" dirty="0"/>
              <a:t> 2023  </a:t>
            </a:r>
          </a:p>
          <a:p>
            <a:endParaRPr lang="en-GB" sz="2000" dirty="0"/>
          </a:p>
          <a:p>
            <a:endParaRPr lang="fr-FR"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4</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775855" y="1332000"/>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CH" sz="2400" dirty="0" err="1">
                <a:latin typeface="HelveticaNeueLT Std" panose="020B0604020202020204"/>
              </a:rPr>
              <a:t>CIOMS</a:t>
            </a:r>
            <a:r>
              <a:rPr lang="fr-CH" sz="2400" dirty="0">
                <a:latin typeface="HelveticaNeueLT Std" panose="020B0604020202020204"/>
              </a:rPr>
              <a:t> </a:t>
            </a:r>
            <a:r>
              <a:rPr lang="fr-CH" sz="2400" dirty="0" err="1">
                <a:latin typeface="HelveticaNeueLT Std" panose="020B0604020202020204"/>
              </a:rPr>
              <a:t>Ongoing</a:t>
            </a:r>
            <a:r>
              <a:rPr lang="fr-CH" sz="2400" dirty="0">
                <a:latin typeface="HelveticaNeueLT Std" panose="020B0604020202020204"/>
              </a:rPr>
              <a:t> </a:t>
            </a:r>
            <a:r>
              <a:rPr lang="fr-CH" sz="2400" dirty="0" err="1">
                <a:latin typeface="HelveticaNeueLT Std" panose="020B0604020202020204"/>
              </a:rPr>
              <a:t>Working</a:t>
            </a:r>
            <a:r>
              <a:rPr lang="fr-CH" sz="2400" dirty="0">
                <a:latin typeface="HelveticaNeueLT Std" panose="020B0604020202020204"/>
              </a:rPr>
              <a:t> Groups in 2024</a:t>
            </a:r>
            <a:endParaRPr lang="fr-FR" sz="2400" dirty="0">
              <a:latin typeface="HelveticaNeueLT Std" panose="020B0604020202020204"/>
            </a:endParaRPr>
          </a:p>
        </p:txBody>
      </p:sp>
      <p:sp>
        <p:nvSpPr>
          <p:cNvPr id="6" name="Rounded Rectangle 16">
            <a:extLst>
              <a:ext uri="{FF2B5EF4-FFF2-40B4-BE49-F238E27FC236}">
                <a16:creationId xmlns:a16="http://schemas.microsoft.com/office/drawing/2014/main" id="{33D6A58A-5EC8-EFBF-577C-8291FEFB4A56}"/>
              </a:ext>
            </a:extLst>
          </p:cNvPr>
          <p:cNvSpPr/>
          <p:nvPr/>
        </p:nvSpPr>
        <p:spPr>
          <a:xfrm>
            <a:off x="700361" y="2443873"/>
            <a:ext cx="5219192" cy="111828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pic>
        <p:nvPicPr>
          <p:cNvPr id="9" name="Picture 8" descr="A group of people standing on a staircase&#10;&#10;Description automatically generated">
            <a:extLst>
              <a:ext uri="{FF2B5EF4-FFF2-40B4-BE49-F238E27FC236}">
                <a16:creationId xmlns:a16="http://schemas.microsoft.com/office/drawing/2014/main" id="{F1553C81-C5CE-9D53-7AD7-573738C7F6F2}"/>
              </a:ext>
            </a:extLst>
          </p:cNvPr>
          <p:cNvPicPr>
            <a:picLocks noChangeAspect="1"/>
          </p:cNvPicPr>
          <p:nvPr/>
        </p:nvPicPr>
        <p:blipFill>
          <a:blip r:embed="rId3"/>
          <a:stretch>
            <a:fillRect/>
          </a:stretch>
        </p:blipFill>
        <p:spPr>
          <a:xfrm>
            <a:off x="7869795" y="1055252"/>
            <a:ext cx="3896190" cy="3109930"/>
          </a:xfrm>
          <a:prstGeom prst="rect">
            <a:avLst/>
          </a:prstGeom>
        </p:spPr>
      </p:pic>
      <p:sp>
        <p:nvSpPr>
          <p:cNvPr id="10" name="TextBox 9">
            <a:extLst>
              <a:ext uri="{FF2B5EF4-FFF2-40B4-BE49-F238E27FC236}">
                <a16:creationId xmlns:a16="http://schemas.microsoft.com/office/drawing/2014/main" id="{E39F1A1D-B660-C6A7-41A0-D3C6E3590817}"/>
              </a:ext>
            </a:extLst>
          </p:cNvPr>
          <p:cNvSpPr txBox="1"/>
          <p:nvPr/>
        </p:nvSpPr>
        <p:spPr>
          <a:xfrm>
            <a:off x="9479986" y="4199765"/>
            <a:ext cx="2285999" cy="923330"/>
          </a:xfrm>
          <a:prstGeom prst="rect">
            <a:avLst/>
          </a:prstGeom>
          <a:noFill/>
        </p:spPr>
        <p:txBody>
          <a:bodyPr wrap="square" rtlCol="0">
            <a:spAutoFit/>
          </a:bodyPr>
          <a:lstStyle/>
          <a:p>
            <a:pPr algn="r"/>
            <a:r>
              <a:rPr lang="en-US" dirty="0">
                <a:solidFill>
                  <a:schemeClr val="tx1">
                    <a:lumMod val="65000"/>
                    <a:lumOff val="35000"/>
                  </a:schemeClr>
                </a:solidFill>
              </a:rPr>
              <a:t>In-person participants at the 9th Meeting of CIOMS WG XIV</a:t>
            </a:r>
            <a:endParaRPr lang="en-GB" dirty="0">
              <a:solidFill>
                <a:schemeClr val="tx1">
                  <a:lumMod val="65000"/>
                  <a:lumOff val="35000"/>
                </a:schemeClr>
              </a:solidFill>
            </a:endParaRPr>
          </a:p>
        </p:txBody>
      </p:sp>
      <p:sp>
        <p:nvSpPr>
          <p:cNvPr id="11" name="TextBox 10">
            <a:extLst>
              <a:ext uri="{FF2B5EF4-FFF2-40B4-BE49-F238E27FC236}">
                <a16:creationId xmlns:a16="http://schemas.microsoft.com/office/drawing/2014/main" id="{862A5D7F-18A7-F289-76E4-399C1595EAB8}"/>
              </a:ext>
            </a:extLst>
          </p:cNvPr>
          <p:cNvSpPr txBox="1"/>
          <p:nvPr/>
        </p:nvSpPr>
        <p:spPr>
          <a:xfrm>
            <a:off x="6680297" y="6220481"/>
            <a:ext cx="3413178" cy="338554"/>
          </a:xfrm>
          <a:prstGeom prst="rect">
            <a:avLst/>
          </a:prstGeom>
          <a:solidFill>
            <a:schemeClr val="accent1">
              <a:lumMod val="20000"/>
              <a:lumOff val="80000"/>
            </a:schemeClr>
          </a:solidFill>
        </p:spPr>
        <p:txBody>
          <a:bodyPr wrap="none" rtlCol="0">
            <a:spAutoFit/>
          </a:bodyPr>
          <a:lstStyle/>
          <a:p>
            <a:r>
              <a:rPr lang="en-GB" sz="1600" dirty="0">
                <a:solidFill>
                  <a:srgbClr val="00B050"/>
                </a:solidFill>
              </a:rPr>
              <a:t>*  </a:t>
            </a:r>
            <a:r>
              <a:rPr lang="fr-CH" sz="1600" dirty="0"/>
              <a:t>Final report </a:t>
            </a:r>
            <a:r>
              <a:rPr lang="fr-CH" sz="1600" dirty="0" err="1"/>
              <a:t>expected</a:t>
            </a:r>
            <a:r>
              <a:rPr lang="fr-CH" sz="1600" dirty="0"/>
              <a:t> in 3Q-4Q 2024</a:t>
            </a:r>
            <a:endParaRPr lang="en-GB" sz="1600" dirty="0"/>
          </a:p>
        </p:txBody>
      </p:sp>
    </p:spTree>
    <p:extLst>
      <p:ext uri="{BB962C8B-B14F-4D97-AF65-F5344CB8AC3E}">
        <p14:creationId xmlns:p14="http://schemas.microsoft.com/office/powerpoint/2010/main" val="3724893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4ECB8-8B64-7467-DF38-69BF3E443331}"/>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5E2E3DDC-58C6-E069-2F17-0A1F91D9E9EA}"/>
              </a:ext>
            </a:extLst>
          </p:cNvPr>
          <p:cNvSpPr>
            <a:spLocks noGrp="1"/>
          </p:cNvSpPr>
          <p:nvPr>
            <p:ph idx="1"/>
          </p:nvPr>
        </p:nvSpPr>
        <p:spPr>
          <a:xfrm>
            <a:off x="405873" y="1706622"/>
            <a:ext cx="5664000" cy="3299617"/>
          </a:xfrm>
        </p:spPr>
        <p:txBody>
          <a:bodyPr>
            <a:noAutofit/>
          </a:bodyPr>
          <a:lstStyle/>
          <a:p>
            <a:r>
              <a:rPr lang="en-US" sz="1800" dirty="0">
                <a:latin typeface="Arial" panose="020B0604020202020204" pitchFamily="34" charset="0"/>
                <a:cs typeface="Arial" panose="020B0604020202020204" pitchFamily="34" charset="0"/>
              </a:rPr>
              <a:t>Sensitivity analysis</a:t>
            </a:r>
          </a:p>
          <a:p>
            <a:pPr lvl="1"/>
            <a:r>
              <a:rPr lang="en-US" sz="1600" dirty="0">
                <a:latin typeface="Arial" panose="020B0604020202020204" pitchFamily="34" charset="0"/>
                <a:cs typeface="Arial" panose="020B0604020202020204" pitchFamily="34" charset="0"/>
              </a:rPr>
              <a:t>A series of analyses conducted to explore the robustness of inferences from the main estimator to deviations from its underlying causal assumptions and limitations in the data</a:t>
            </a:r>
          </a:p>
          <a:p>
            <a:pPr lvl="1"/>
            <a:r>
              <a:rPr lang="en-US" sz="1600" dirty="0">
                <a:latin typeface="Arial" panose="020B0604020202020204" pitchFamily="34" charset="0"/>
                <a:cs typeface="Arial" panose="020B0604020202020204" pitchFamily="34" charset="0"/>
              </a:rPr>
              <a:t>Can help address these issues for different scenarios, assumptions, and sources of </a:t>
            </a:r>
            <a:r>
              <a:rPr lang="en-US" sz="1600" dirty="0" err="1">
                <a:latin typeface="Arial" panose="020B0604020202020204" pitchFamily="34" charset="0"/>
                <a:cs typeface="Arial" panose="020B0604020202020204" pitchFamily="34" charset="0"/>
              </a:rPr>
              <a:t>variabilitythe</a:t>
            </a:r>
            <a:r>
              <a:rPr lang="en-US" sz="1600" dirty="0">
                <a:latin typeface="Arial" panose="020B0604020202020204" pitchFamily="34" charset="0"/>
                <a:cs typeface="Arial" panose="020B0604020202020204" pitchFamily="34" charset="0"/>
              </a:rPr>
              <a:t> covariates</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12" name="Espace réservé du numéro de diapositive 11">
            <a:extLst>
              <a:ext uri="{FF2B5EF4-FFF2-40B4-BE49-F238E27FC236}">
                <a16:creationId xmlns:a16="http://schemas.microsoft.com/office/drawing/2014/main" id="{0AFB8AFC-3013-F5D1-79ED-D2569FC950BC}"/>
              </a:ext>
            </a:extLst>
          </p:cNvPr>
          <p:cNvSpPr>
            <a:spLocks noGrp="1"/>
          </p:cNvSpPr>
          <p:nvPr>
            <p:ph type="sldNum" sz="quarter" idx="4"/>
          </p:nvPr>
        </p:nvSpPr>
        <p:spPr/>
        <p:txBody>
          <a:bodyPr/>
          <a:lstStyle/>
          <a:p>
            <a:fld id="{AAEB2FEF-DCD5-A644-A69E-0B80797A4AD7}" type="slidenum">
              <a:rPr lang="fr-FR" smtClean="0"/>
              <a:pPr/>
              <a:t>40</a:t>
            </a:fld>
            <a:endParaRPr lang="fr-FR" dirty="0"/>
          </a:p>
        </p:txBody>
      </p:sp>
      <p:sp>
        <p:nvSpPr>
          <p:cNvPr id="13" name="object 10">
            <a:extLst>
              <a:ext uri="{FF2B5EF4-FFF2-40B4-BE49-F238E27FC236}">
                <a16:creationId xmlns:a16="http://schemas.microsoft.com/office/drawing/2014/main" id="{EA0D06AE-684B-7224-28BA-6CA5529CD749}"/>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29D85E71-66FA-F6B3-540C-6ED12DE41742}"/>
              </a:ext>
            </a:extLst>
          </p:cNvPr>
          <p:cNvSpPr txBox="1">
            <a:spLocks/>
          </p:cNvSpPr>
          <p:nvPr/>
        </p:nvSpPr>
        <p:spPr>
          <a:xfrm>
            <a:off x="6069873" y="1713137"/>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Arial" panose="020B0604020202020204" pitchFamily="34" charset="0"/>
                <a:cs typeface="Arial" panose="020B0604020202020204" pitchFamily="34" charset="0"/>
              </a:rPr>
              <a:t>Subgroup analysis</a:t>
            </a:r>
          </a:p>
          <a:p>
            <a:pPr lvl="1"/>
            <a:r>
              <a:rPr lang="en-US" altLang="ja-JP" sz="1600" dirty="0">
                <a:latin typeface="Arial" panose="020B0604020202020204" pitchFamily="34" charset="0"/>
                <a:cs typeface="Arial" panose="020B0604020202020204" pitchFamily="34" charset="0"/>
              </a:rPr>
              <a:t>Subpopulations: </a:t>
            </a:r>
            <a:r>
              <a:rPr lang="en-US" altLang="ja-JP" sz="1600" dirty="0" err="1">
                <a:latin typeface="Arial" panose="020B0604020202020204" pitchFamily="34" charset="0"/>
                <a:cs typeface="Arial" panose="020B0604020202020204" pitchFamily="34" charset="0"/>
              </a:rPr>
              <a:t>aediatric</a:t>
            </a:r>
            <a:r>
              <a:rPr lang="en-US" altLang="ja-JP" sz="1600" dirty="0">
                <a:latin typeface="Arial" panose="020B0604020202020204" pitchFamily="34" charset="0"/>
                <a:cs typeface="Arial" panose="020B0604020202020204" pitchFamily="34" charset="0"/>
              </a:rPr>
              <a:t>, geriatric, and racial/ethnic subgroups, or patients with comorbidities</a:t>
            </a:r>
          </a:p>
          <a:p>
            <a:pPr lvl="1"/>
            <a:r>
              <a:rPr lang="en-US" altLang="ja-JP" sz="1600" dirty="0">
                <a:latin typeface="Arial" panose="020B0604020202020204" pitchFamily="34" charset="0"/>
                <a:cs typeface="Arial" panose="020B0604020202020204" pitchFamily="34" charset="0"/>
              </a:rPr>
              <a:t>Subpopulations can be useful in sensitivity analysis to examine the robustness of study findings across different populations.</a:t>
            </a:r>
          </a:p>
          <a:p>
            <a:pPr lvl="1"/>
            <a:r>
              <a:rPr lang="en-US" altLang="ja-JP" sz="1600" dirty="0">
                <a:latin typeface="Arial" panose="020B0604020202020204" pitchFamily="34" charset="0"/>
                <a:cs typeface="Arial" panose="020B0604020202020204" pitchFamily="34" charset="0"/>
              </a:rPr>
              <a:t>Can indicate the presence of effect measure modification, </a:t>
            </a:r>
            <a:r>
              <a:rPr lang="en-US" altLang="ja-JP" sz="1600" dirty="0" err="1">
                <a:latin typeface="Arial" panose="020B0604020202020204" pitchFamily="34" charset="0"/>
                <a:cs typeface="Arial" panose="020B0604020202020204" pitchFamily="34" charset="0"/>
              </a:rPr>
              <a:t>emphasising</a:t>
            </a:r>
            <a:r>
              <a:rPr lang="en-US" altLang="ja-JP" sz="1600" dirty="0">
                <a:latin typeface="Arial" panose="020B0604020202020204" pitchFamily="34" charset="0"/>
                <a:cs typeface="Arial" panose="020B0604020202020204" pitchFamily="34" charset="0"/>
              </a:rPr>
              <a:t> the need to acknowledge population heterogeneity in interpreting results.</a:t>
            </a:r>
          </a:p>
          <a:p>
            <a:pPr lvl="1"/>
            <a:endParaRPr lang="en-US" altLang="ja-JP" sz="16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C8DAEAF5-F093-F20E-AAA1-B023ED692473}"/>
              </a:ext>
            </a:extLst>
          </p:cNvPr>
          <p:cNvPicPr>
            <a:picLocks noChangeAspect="1"/>
          </p:cNvPicPr>
          <p:nvPr/>
        </p:nvPicPr>
        <p:blipFill>
          <a:blip r:embed="rId3"/>
          <a:stretch>
            <a:fillRect/>
          </a:stretch>
        </p:blipFill>
        <p:spPr>
          <a:xfrm>
            <a:off x="432000" y="1260000"/>
            <a:ext cx="5346631" cy="431800"/>
          </a:xfrm>
          <a:prstGeom prst="rect">
            <a:avLst/>
          </a:prstGeom>
        </p:spPr>
      </p:pic>
      <p:sp>
        <p:nvSpPr>
          <p:cNvPr id="5" name="Espace réservé du titre 14">
            <a:extLst>
              <a:ext uri="{FF2B5EF4-FFF2-40B4-BE49-F238E27FC236}">
                <a16:creationId xmlns:a16="http://schemas.microsoft.com/office/drawing/2014/main" id="{766C46B8-53B0-0B53-29A1-4C600A999C8D}"/>
              </a:ext>
            </a:extLst>
          </p:cNvPr>
          <p:cNvSpPr txBox="1">
            <a:spLocks/>
          </p:cNvSpPr>
          <p:nvPr/>
        </p:nvSpPr>
        <p:spPr>
          <a:xfrm>
            <a:off x="775855" y="1332000"/>
            <a:ext cx="459742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Principles of sensitivity analysis</a:t>
            </a:r>
          </a:p>
        </p:txBody>
      </p:sp>
      <p:sp>
        <p:nvSpPr>
          <p:cNvPr id="7" name="四角形: 角を丸くする 6">
            <a:extLst>
              <a:ext uri="{FF2B5EF4-FFF2-40B4-BE49-F238E27FC236}">
                <a16:creationId xmlns:a16="http://schemas.microsoft.com/office/drawing/2014/main" id="{E0CBC044-48EE-6C6C-71EA-2DE93F189312}"/>
              </a:ext>
            </a:extLst>
          </p:cNvPr>
          <p:cNvSpPr/>
          <p:nvPr/>
        </p:nvSpPr>
        <p:spPr>
          <a:xfrm>
            <a:off x="642860" y="3808429"/>
            <a:ext cx="5663999" cy="171757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Image 3">
            <a:extLst>
              <a:ext uri="{FF2B5EF4-FFF2-40B4-BE49-F238E27FC236}">
                <a16:creationId xmlns:a16="http://schemas.microsoft.com/office/drawing/2014/main" id="{0DF6114F-854B-9105-C236-5B344A961821}"/>
              </a:ext>
            </a:extLst>
          </p:cNvPr>
          <p:cNvPicPr>
            <a:picLocks noChangeAspect="1"/>
          </p:cNvPicPr>
          <p:nvPr/>
        </p:nvPicPr>
        <p:blipFill>
          <a:blip r:embed="rId3"/>
          <a:stretch>
            <a:fillRect/>
          </a:stretch>
        </p:blipFill>
        <p:spPr>
          <a:xfrm>
            <a:off x="6268760" y="1280423"/>
            <a:ext cx="5346631" cy="431800"/>
          </a:xfrm>
          <a:prstGeom prst="rect">
            <a:avLst/>
          </a:prstGeom>
        </p:spPr>
      </p:pic>
      <p:sp>
        <p:nvSpPr>
          <p:cNvPr id="3" name="Espace réservé du titre 14">
            <a:extLst>
              <a:ext uri="{FF2B5EF4-FFF2-40B4-BE49-F238E27FC236}">
                <a16:creationId xmlns:a16="http://schemas.microsoft.com/office/drawing/2014/main" id="{67254AE9-6FA7-540C-B51E-D393BAB10325}"/>
              </a:ext>
            </a:extLst>
          </p:cNvPr>
          <p:cNvSpPr txBox="1">
            <a:spLocks/>
          </p:cNvSpPr>
          <p:nvPr/>
        </p:nvSpPr>
        <p:spPr>
          <a:xfrm>
            <a:off x="6612615" y="1352423"/>
            <a:ext cx="459742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Subgroup analysis</a:t>
            </a:r>
          </a:p>
        </p:txBody>
      </p:sp>
      <p:pic>
        <p:nvPicPr>
          <p:cNvPr id="10" name="図 9">
            <a:extLst>
              <a:ext uri="{FF2B5EF4-FFF2-40B4-BE49-F238E27FC236}">
                <a16:creationId xmlns:a16="http://schemas.microsoft.com/office/drawing/2014/main" id="{0CA354B2-EBE5-E5B7-74DC-8498F1369FFB}"/>
              </a:ext>
            </a:extLst>
          </p:cNvPr>
          <p:cNvPicPr>
            <a:picLocks noChangeAspect="1"/>
          </p:cNvPicPr>
          <p:nvPr/>
        </p:nvPicPr>
        <p:blipFill>
          <a:blip r:embed="rId4"/>
          <a:stretch>
            <a:fillRect/>
          </a:stretch>
        </p:blipFill>
        <p:spPr>
          <a:xfrm>
            <a:off x="870136" y="3905247"/>
            <a:ext cx="4972461" cy="678063"/>
          </a:xfrm>
          <a:prstGeom prst="rect">
            <a:avLst/>
          </a:prstGeom>
        </p:spPr>
      </p:pic>
      <p:pic>
        <p:nvPicPr>
          <p:cNvPr id="16" name="図 15">
            <a:extLst>
              <a:ext uri="{FF2B5EF4-FFF2-40B4-BE49-F238E27FC236}">
                <a16:creationId xmlns:a16="http://schemas.microsoft.com/office/drawing/2014/main" id="{8EC0CD0F-5FEE-A919-4BDB-5173D617E2CF}"/>
              </a:ext>
            </a:extLst>
          </p:cNvPr>
          <p:cNvPicPr>
            <a:picLocks noChangeAspect="1"/>
          </p:cNvPicPr>
          <p:nvPr/>
        </p:nvPicPr>
        <p:blipFill>
          <a:blip r:embed="rId5"/>
          <a:stretch>
            <a:fillRect/>
          </a:stretch>
        </p:blipFill>
        <p:spPr>
          <a:xfrm>
            <a:off x="775854" y="4910375"/>
            <a:ext cx="5549891" cy="431799"/>
          </a:xfrm>
          <a:prstGeom prst="rect">
            <a:avLst/>
          </a:prstGeom>
        </p:spPr>
      </p:pic>
    </p:spTree>
    <p:extLst>
      <p:ext uri="{BB962C8B-B14F-4D97-AF65-F5344CB8AC3E}">
        <p14:creationId xmlns:p14="http://schemas.microsoft.com/office/powerpoint/2010/main" val="1776356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66F5-52BB-9CE7-0B13-04CE2D85FD67}"/>
            </a:ext>
          </a:extLst>
        </p:cNvPr>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C79E6F73-B9BA-764C-34B7-2A991EB46068}"/>
              </a:ext>
            </a:extLst>
          </p:cNvPr>
          <p:cNvSpPr>
            <a:spLocks noGrp="1"/>
          </p:cNvSpPr>
          <p:nvPr>
            <p:ph idx="1"/>
          </p:nvPr>
        </p:nvSpPr>
        <p:spPr>
          <a:xfrm>
            <a:off x="405873" y="1904584"/>
            <a:ext cx="5664000" cy="3299617"/>
          </a:xfrm>
        </p:spPr>
        <p:txBody>
          <a:bodyPr>
            <a:noAutofit/>
          </a:bodyPr>
          <a:lstStyle/>
          <a:p>
            <a:r>
              <a:rPr lang="en-US" sz="1800" dirty="0">
                <a:latin typeface="Arial" panose="020B0604020202020204" pitchFamily="34" charset="0"/>
                <a:cs typeface="Arial" panose="020B0604020202020204" pitchFamily="34" charset="0"/>
              </a:rPr>
              <a:t>Regulatory approvals based on RWE</a:t>
            </a:r>
          </a:p>
          <a:p>
            <a:r>
              <a:rPr lang="en-US" sz="1800" dirty="0">
                <a:latin typeface="Arial" panose="020B0604020202020204" pitchFamily="34" charset="0"/>
                <a:cs typeface="Arial" panose="020B0604020202020204" pitchFamily="34" charset="0"/>
              </a:rPr>
              <a:t>Created an urgency to develop generally accepted processes that promote trust in the evidence-generation</a:t>
            </a:r>
          </a:p>
          <a:p>
            <a:r>
              <a:rPr lang="en-US" sz="1800" dirty="0">
                <a:latin typeface="Arial" panose="020B0604020202020204" pitchFamily="34" charset="0"/>
                <a:cs typeface="Arial" panose="020B0604020202020204" pitchFamily="34" charset="0"/>
              </a:rPr>
              <a:t>Registration of RWD studies</a:t>
            </a:r>
          </a:p>
          <a:p>
            <a:r>
              <a:rPr lang="en-US" sz="1800" dirty="0">
                <a:latin typeface="Arial" panose="020B0604020202020204" pitchFamily="34" charset="0"/>
                <a:cs typeface="Arial" panose="020B0604020202020204" pitchFamily="34" charset="0"/>
              </a:rPr>
              <a:t>Quality tools for RWD studies and RWE reporting</a:t>
            </a:r>
          </a:p>
          <a:p>
            <a:pPr lvl="1"/>
            <a:r>
              <a:rPr lang="en-US" altLang="ja-JP" sz="1600" dirty="0">
                <a:latin typeface="Arial" panose="020B0604020202020204" pitchFamily="34" charset="0"/>
                <a:cs typeface="Arial" panose="020B0604020202020204" pitchFamily="34" charset="0"/>
              </a:rPr>
              <a:t>STROBE</a:t>
            </a:r>
          </a:p>
          <a:p>
            <a:pPr lvl="1"/>
            <a:r>
              <a:rPr lang="en-US" altLang="ja-JP" sz="1600" dirty="0">
                <a:latin typeface="Arial" panose="020B0604020202020204" pitchFamily="34" charset="0"/>
                <a:cs typeface="Arial" panose="020B0604020202020204" pitchFamily="34" charset="0"/>
              </a:rPr>
              <a:t>RECORD-PE</a:t>
            </a:r>
          </a:p>
          <a:p>
            <a:pPr lvl="1"/>
            <a:r>
              <a:rPr lang="en-US" altLang="ja-JP" sz="1600" dirty="0">
                <a:latin typeface="Arial" panose="020B0604020202020204" pitchFamily="34" charset="0"/>
                <a:cs typeface="Arial" panose="020B0604020202020204" pitchFamily="34" charset="0"/>
              </a:rPr>
              <a:t>GRADE</a:t>
            </a:r>
          </a:p>
          <a:p>
            <a:pPr lvl="1"/>
            <a:r>
              <a:rPr lang="en-US" altLang="ja-JP" sz="1600" dirty="0" err="1">
                <a:latin typeface="Arial" panose="020B0604020202020204" pitchFamily="34" charset="0"/>
                <a:cs typeface="Arial" panose="020B0604020202020204" pitchFamily="34" charset="0"/>
              </a:rPr>
              <a:t>ReQueST</a:t>
            </a:r>
            <a:endParaRPr lang="en-US" altLang="ja-JP"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2" name="Espace réservé du numéro de diapositive 11">
            <a:extLst>
              <a:ext uri="{FF2B5EF4-FFF2-40B4-BE49-F238E27FC236}">
                <a16:creationId xmlns:a16="http://schemas.microsoft.com/office/drawing/2014/main" id="{8A78C2C2-5B58-6DA1-6746-064CFDB548C4}"/>
              </a:ext>
            </a:extLst>
          </p:cNvPr>
          <p:cNvSpPr>
            <a:spLocks noGrp="1"/>
          </p:cNvSpPr>
          <p:nvPr>
            <p:ph type="sldNum" sz="quarter" idx="4"/>
          </p:nvPr>
        </p:nvSpPr>
        <p:spPr/>
        <p:txBody>
          <a:bodyPr/>
          <a:lstStyle/>
          <a:p>
            <a:fld id="{AAEB2FEF-DCD5-A644-A69E-0B80797A4AD7}" type="slidenum">
              <a:rPr lang="fr-FR" smtClean="0"/>
              <a:pPr/>
              <a:t>41</a:t>
            </a:fld>
            <a:endParaRPr lang="fr-FR" dirty="0"/>
          </a:p>
        </p:txBody>
      </p:sp>
      <p:sp>
        <p:nvSpPr>
          <p:cNvPr id="13" name="object 10">
            <a:extLst>
              <a:ext uri="{FF2B5EF4-FFF2-40B4-BE49-F238E27FC236}">
                <a16:creationId xmlns:a16="http://schemas.microsoft.com/office/drawing/2014/main" id="{A1463AA5-8118-5C6D-E3F1-FB9E69E78A91}"/>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Espace réservé du contenu 10">
            <a:extLst>
              <a:ext uri="{FF2B5EF4-FFF2-40B4-BE49-F238E27FC236}">
                <a16:creationId xmlns:a16="http://schemas.microsoft.com/office/drawing/2014/main" id="{8EDAB385-31AC-2998-DF58-9D5C57B8129C}"/>
              </a:ext>
            </a:extLst>
          </p:cNvPr>
          <p:cNvSpPr txBox="1">
            <a:spLocks/>
          </p:cNvSpPr>
          <p:nvPr/>
        </p:nvSpPr>
        <p:spPr>
          <a:xfrm>
            <a:off x="6079526" y="1891518"/>
            <a:ext cx="5664000" cy="3299617"/>
          </a:xfrm>
          <a:prstGeom prst="rect">
            <a:avLst/>
          </a:prstGeom>
        </p:spPr>
        <p:txBody>
          <a:bodyPr vert="horz" lIns="0" tIns="0" rIns="0" bIns="0" rtlCol="0">
            <a:noAutofit/>
          </a:bodyPr>
          <a:lstStyle>
            <a:lvl1pPr marL="342900" indent="-342900" algn="l" defTabSz="914400" rtl="0" eaLnBrk="1" latinLnBrk="0" hangingPunct="1">
              <a:lnSpc>
                <a:spcPts val="2400"/>
              </a:lnSpc>
              <a:spcBef>
                <a:spcPts val="1000"/>
              </a:spcBef>
              <a:buFont typeface="Arial" panose="020B0604020202020204" pitchFamily="34" charset="0"/>
              <a:buChar char="•"/>
              <a:defRPr sz="2000" b="0" i="0" kern="1200">
                <a:solidFill>
                  <a:srgbClr val="575756"/>
                </a:solidFill>
                <a:latin typeface="HelveticaNeueLT Std Cn" panose="020B050603050203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Arial" panose="020B0604020202020204" pitchFamily="34" charset="0"/>
                <a:cs typeface="Arial" panose="020B0604020202020204" pitchFamily="34" charset="0"/>
              </a:rPr>
              <a:t>Agreement between RWD studies and RCT</a:t>
            </a:r>
          </a:p>
          <a:p>
            <a:pPr lvl="1"/>
            <a:r>
              <a:rPr lang="en-US" altLang="ja-JP" sz="1600" dirty="0">
                <a:latin typeface="Arial" panose="020B0604020202020204" pitchFamily="34" charset="0"/>
                <a:cs typeface="Arial" panose="020B0604020202020204" pitchFamily="34" charset="0"/>
              </a:rPr>
              <a:t>RCT-DUPLICATE initiative</a:t>
            </a:r>
          </a:p>
          <a:p>
            <a:pPr lvl="1"/>
            <a:r>
              <a:rPr lang="en-US" altLang="ja-JP" sz="1600" dirty="0">
                <a:latin typeface="Arial" panose="020B0604020202020204" pitchFamily="34" charset="0"/>
                <a:cs typeface="Arial" panose="020B0604020202020204" pitchFamily="34" charset="0"/>
              </a:rPr>
              <a:t>(Randomized, Controlled Trials Duplicated Using Prospective Longitudinal Insurance Claims: Applying Techniques of Epidemiology) </a:t>
            </a:r>
          </a:p>
          <a:p>
            <a:r>
              <a:rPr lang="en-US" altLang="ja-JP" sz="1800" dirty="0">
                <a:latin typeface="Arial" panose="020B0604020202020204" pitchFamily="34" charset="0"/>
                <a:cs typeface="Arial" panose="020B0604020202020204" pitchFamily="34" charset="0"/>
              </a:rPr>
              <a:t>When the data and design are fit-for-purpose, non-</a:t>
            </a:r>
            <a:r>
              <a:rPr lang="en-US" altLang="ja-JP" sz="1800" dirty="0" err="1">
                <a:latin typeface="Arial" panose="020B0604020202020204" pitchFamily="34" charset="0"/>
                <a:cs typeface="Arial" panose="020B0604020202020204" pitchFamily="34" charset="0"/>
              </a:rPr>
              <a:t>randomised</a:t>
            </a:r>
            <a:r>
              <a:rPr lang="en-US" altLang="ja-JP" sz="1800" dirty="0">
                <a:latin typeface="Arial" panose="020B0604020202020204" pitchFamily="34" charset="0"/>
                <a:cs typeface="Arial" panose="020B0604020202020204" pitchFamily="34" charset="0"/>
              </a:rPr>
              <a:t> database studies can reach similar conclusions about drug effects as </a:t>
            </a:r>
            <a:r>
              <a:rPr lang="en-US" altLang="ja-JP" sz="1800" dirty="0" err="1">
                <a:latin typeface="Arial" panose="020B0604020202020204" pitchFamily="34" charset="0"/>
                <a:cs typeface="Arial" panose="020B0604020202020204" pitchFamily="34" charset="0"/>
              </a:rPr>
              <a:t>randomised</a:t>
            </a:r>
            <a:r>
              <a:rPr lang="en-US" altLang="ja-JP" sz="1800" dirty="0">
                <a:latin typeface="Arial" panose="020B0604020202020204" pitchFamily="34" charset="0"/>
                <a:cs typeface="Arial" panose="020B0604020202020204" pitchFamily="34" charset="0"/>
              </a:rPr>
              <a:t> trials.</a:t>
            </a:r>
          </a:p>
          <a:p>
            <a:r>
              <a:rPr lang="en-US" altLang="ja-JP" sz="1600" dirty="0">
                <a:latin typeface="Arial" panose="020B0604020202020204" pitchFamily="34" charset="0"/>
                <a:cs typeface="Arial" panose="020B0604020202020204" pitchFamily="34" charset="0"/>
              </a:rPr>
              <a:t>The real benefit of non-</a:t>
            </a:r>
            <a:r>
              <a:rPr lang="en-US" altLang="ja-JP" sz="1600" dirty="0" err="1">
                <a:latin typeface="Arial" panose="020B0604020202020204" pitchFamily="34" charset="0"/>
                <a:cs typeface="Arial" panose="020B0604020202020204" pitchFamily="34" charset="0"/>
              </a:rPr>
              <a:t>randomised</a:t>
            </a:r>
            <a:r>
              <a:rPr lang="en-US" altLang="ja-JP" sz="1600" dirty="0">
                <a:latin typeface="Arial" panose="020B0604020202020204" pitchFamily="34" charset="0"/>
                <a:cs typeface="Arial" panose="020B0604020202020204" pitchFamily="34" charset="0"/>
              </a:rPr>
              <a:t>, non-interventional RWD studies is in how they can complement rather than replace evidence from RCTs in extending knowledge about the effects of medical products in post-approval settings. </a:t>
            </a:r>
          </a:p>
        </p:txBody>
      </p:sp>
      <p:pic>
        <p:nvPicPr>
          <p:cNvPr id="2" name="Image 3">
            <a:extLst>
              <a:ext uri="{FF2B5EF4-FFF2-40B4-BE49-F238E27FC236}">
                <a16:creationId xmlns:a16="http://schemas.microsoft.com/office/drawing/2014/main" id="{8D5AF388-9B4B-301B-C567-D18221B778C8}"/>
              </a:ext>
            </a:extLst>
          </p:cNvPr>
          <p:cNvPicPr>
            <a:picLocks noChangeAspect="1"/>
          </p:cNvPicPr>
          <p:nvPr/>
        </p:nvPicPr>
        <p:blipFill>
          <a:blip r:embed="rId3"/>
          <a:stretch>
            <a:fillRect/>
          </a:stretch>
        </p:blipFill>
        <p:spPr>
          <a:xfrm>
            <a:off x="432000" y="1260000"/>
            <a:ext cx="11327999" cy="431800"/>
          </a:xfrm>
          <a:prstGeom prst="rect">
            <a:avLst/>
          </a:prstGeom>
        </p:spPr>
      </p:pic>
      <p:sp>
        <p:nvSpPr>
          <p:cNvPr id="3" name="Espace réservé du titre 14">
            <a:extLst>
              <a:ext uri="{FF2B5EF4-FFF2-40B4-BE49-F238E27FC236}">
                <a16:creationId xmlns:a16="http://schemas.microsoft.com/office/drawing/2014/main" id="{4D102886-078B-B61E-9413-444ADE01B4AB}"/>
              </a:ext>
            </a:extLst>
          </p:cNvPr>
          <p:cNvSpPr txBox="1">
            <a:spLocks/>
          </p:cNvSpPr>
          <p:nvPr/>
        </p:nvSpPr>
        <p:spPr>
          <a:xfrm>
            <a:off x="775854" y="1332000"/>
            <a:ext cx="10984145"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US" dirty="0"/>
              <a:t>Real-world evidence reporting-transparency and trust</a:t>
            </a:r>
          </a:p>
        </p:txBody>
      </p:sp>
    </p:spTree>
    <p:extLst>
      <p:ext uri="{BB962C8B-B14F-4D97-AF65-F5344CB8AC3E}">
        <p14:creationId xmlns:p14="http://schemas.microsoft.com/office/powerpoint/2010/main" val="2658806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6"/>
          <p:cNvSpPr txBox="1"/>
          <p:nvPr/>
        </p:nvSpPr>
        <p:spPr>
          <a:xfrm>
            <a:off x="719999" y="2879999"/>
            <a:ext cx="1954530"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914400">
              <a:defRPr sz="2000" b="1">
                <a:solidFill>
                  <a:srgbClr val="8ED8F8"/>
                </a:solidFill>
                <a:latin typeface="HelveticaNeueLT Std Med"/>
                <a:ea typeface="HelveticaNeueLT Std Med"/>
                <a:cs typeface="HelveticaNeueLT Std Med"/>
                <a:sym typeface="HelveticaNeueLT Std Med"/>
              </a:defRPr>
            </a:pPr>
            <a:r>
              <a:t>Webinar</a:t>
            </a:r>
            <a:r>
              <a:rPr spc="-140"/>
              <a:t> </a:t>
            </a:r>
            <a:r>
              <a:rPr spc="-9"/>
              <a:t>Series</a:t>
            </a:r>
          </a:p>
        </p:txBody>
      </p:sp>
      <p:sp>
        <p:nvSpPr>
          <p:cNvPr id="86" name="object 7"/>
          <p:cNvSpPr txBox="1"/>
          <p:nvPr/>
        </p:nvSpPr>
        <p:spPr>
          <a:xfrm>
            <a:off x="719999" y="3347999"/>
            <a:ext cx="6430011" cy="2342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949325" indent="12700" defTabSz="914400">
              <a:lnSpc>
                <a:spcPts val="3700"/>
              </a:lnSpc>
              <a:spcBef>
                <a:spcPts val="500"/>
              </a:spcBef>
              <a:defRPr sz="3400" b="1">
                <a:solidFill>
                  <a:srgbClr val="FFFFFF"/>
                </a:solidFill>
                <a:latin typeface="HelveticaNeueLT Std"/>
                <a:ea typeface="HelveticaNeueLT Std"/>
                <a:cs typeface="HelveticaNeueLT Std"/>
                <a:sym typeface="HelveticaNeueLT Std"/>
              </a:defRPr>
            </a:pPr>
            <a:r>
              <a:t>CIOMS</a:t>
            </a:r>
            <a:r>
              <a:rPr spc="-114"/>
              <a:t> </a:t>
            </a:r>
            <a:r>
              <a:t>Working</a:t>
            </a:r>
            <a:r>
              <a:rPr spc="-114"/>
              <a:t> </a:t>
            </a:r>
            <a:r>
              <a:t>Group</a:t>
            </a:r>
            <a:r>
              <a:rPr spc="-114"/>
              <a:t> </a:t>
            </a:r>
            <a:r>
              <a:rPr spc="-20"/>
              <a:t>XIII </a:t>
            </a:r>
            <a:r>
              <a:t>consensus</a:t>
            </a:r>
            <a:r>
              <a:rPr spc="-40"/>
              <a:t> </a:t>
            </a:r>
            <a:r>
              <a:t>report</a:t>
            </a:r>
            <a:r>
              <a:rPr spc="-40"/>
              <a:t> </a:t>
            </a:r>
            <a:r>
              <a:rPr spc="-25"/>
              <a:t>on</a:t>
            </a:r>
          </a:p>
          <a:p>
            <a:pPr indent="12700" defTabSz="914400">
              <a:lnSpc>
                <a:spcPts val="3400"/>
              </a:lnSpc>
              <a:defRPr sz="3400" b="1" i="1">
                <a:solidFill>
                  <a:srgbClr val="FFFFFF"/>
                </a:solidFill>
                <a:latin typeface="Helvetica Neue LT Std 76 Bold Italic"/>
                <a:ea typeface="Helvetica Neue LT Std 76 Bold Italic"/>
                <a:cs typeface="Helvetica Neue LT Std 76 Bold Italic"/>
                <a:sym typeface="Helvetica Neue LT Std 76 Bold Italic"/>
              </a:defRPr>
            </a:pPr>
            <a:r>
              <a:t>Real-world data and real-</a:t>
            </a:r>
            <a:r>
              <a:rPr spc="-10"/>
              <a:t>world</a:t>
            </a:r>
            <a:endParaRPr>
              <a:latin typeface="HelveticaNeueLT Std"/>
              <a:ea typeface="HelveticaNeueLT Std"/>
              <a:cs typeface="HelveticaNeueLT Std"/>
              <a:sym typeface="HelveticaNeueLT Std"/>
            </a:endParaRPr>
          </a:p>
          <a:p>
            <a:pPr marR="1827529" indent="12700" defTabSz="914400">
              <a:lnSpc>
                <a:spcPts val="3700"/>
              </a:lnSpc>
              <a:spcBef>
                <a:spcPts val="200"/>
              </a:spcBef>
              <a:defRPr sz="3400" b="1" i="1">
                <a:solidFill>
                  <a:srgbClr val="FFFFFF"/>
                </a:solidFill>
                <a:latin typeface="Helvetica Neue LT Std 76 Bold Italic"/>
                <a:ea typeface="Helvetica Neue LT Std 76 Bold Italic"/>
                <a:cs typeface="Helvetica Neue LT Std 76 Bold Italic"/>
                <a:sym typeface="Helvetica Neue LT Std 76 Bold Italic"/>
              </a:defRPr>
            </a:pPr>
            <a:r>
              <a:t>evidence in </a:t>
            </a:r>
            <a:r>
              <a:rPr spc="-10"/>
              <a:t>regulatory </a:t>
            </a:r>
            <a:r>
              <a:t>decision </a:t>
            </a:r>
            <a:r>
              <a:rPr spc="-10"/>
              <a:t>making</a:t>
            </a:r>
          </a:p>
        </p:txBody>
      </p:sp>
      <p:sp>
        <p:nvSpPr>
          <p:cNvPr id="87" name="object 8"/>
          <p:cNvSpPr txBox="1"/>
          <p:nvPr/>
        </p:nvSpPr>
        <p:spPr>
          <a:xfrm>
            <a:off x="8386733" y="4750609"/>
            <a:ext cx="3700548" cy="1826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a:lnSpc>
                <a:spcPts val="2400"/>
              </a:lnSpc>
              <a:defRPr sz="2000" b="1">
                <a:solidFill>
                  <a:srgbClr val="ABE1FA"/>
                </a:solidFill>
                <a:latin typeface="HelveticaNeueLT Std"/>
                <a:ea typeface="HelveticaNeueLT Std"/>
                <a:cs typeface="HelveticaNeueLT Std"/>
                <a:sym typeface="HelveticaNeueLT Std"/>
              </a:defRPr>
            </a:pPr>
            <a:r>
              <a:t>David Townend</a:t>
            </a:r>
            <a:r>
              <a:rPr spc="-19"/>
              <a:t> </a:t>
            </a:r>
          </a:p>
          <a:p>
            <a:pPr marR="5080">
              <a:lnSpc>
                <a:spcPts val="2400"/>
              </a:lnSpc>
              <a:defRPr sz="1500" spc="-7">
                <a:solidFill>
                  <a:srgbClr val="ABE1FA"/>
                </a:solidFill>
                <a:latin typeface="HelveticaNeueLT Std"/>
                <a:ea typeface="HelveticaNeueLT Std"/>
                <a:cs typeface="HelveticaNeueLT Std"/>
                <a:sym typeface="HelveticaNeueLT Std"/>
              </a:defRPr>
            </a:pPr>
            <a:r>
              <a:rPr spc="-14"/>
              <a:t>Professor of Health and Life Sciences Law</a:t>
            </a:r>
          </a:p>
          <a:p>
            <a:pPr marR="5080">
              <a:lnSpc>
                <a:spcPts val="2400"/>
              </a:lnSpc>
              <a:defRPr sz="1500">
                <a:solidFill>
                  <a:srgbClr val="ABE1FA"/>
                </a:solidFill>
                <a:latin typeface="HelveticaNeueLT Std"/>
                <a:ea typeface="HelveticaNeueLT Std"/>
                <a:cs typeface="HelveticaNeueLT Std"/>
                <a:sym typeface="HelveticaNeueLT Std"/>
              </a:defRPr>
            </a:pPr>
            <a:r>
              <a:rPr spc="-7"/>
              <a:t>The City Law School</a:t>
            </a:r>
          </a:p>
          <a:p>
            <a:pPr marR="5080">
              <a:lnSpc>
                <a:spcPts val="2400"/>
              </a:lnSpc>
              <a:defRPr sz="1500">
                <a:solidFill>
                  <a:srgbClr val="ABE1FA"/>
                </a:solidFill>
                <a:latin typeface="HelveticaNeueLT Std"/>
                <a:ea typeface="HelveticaNeueLT Std"/>
                <a:cs typeface="HelveticaNeueLT Std"/>
                <a:sym typeface="HelveticaNeueLT Std"/>
              </a:defRPr>
            </a:pPr>
            <a:r>
              <a:t>City St George’s, University of London</a:t>
            </a:r>
          </a:p>
          <a:p>
            <a:pPr marR="5080">
              <a:lnSpc>
                <a:spcPts val="2400"/>
              </a:lnSpc>
              <a:defRPr sz="2000">
                <a:solidFill>
                  <a:srgbClr val="ABE1FA"/>
                </a:solidFill>
                <a:latin typeface="HelveticaNeueLT Std"/>
                <a:ea typeface="HelveticaNeueLT Std"/>
                <a:cs typeface="HelveticaNeueLT Std"/>
                <a:sym typeface="HelveticaNeueLT Std"/>
              </a:defRPr>
            </a:pPr>
            <a:r>
              <a:rPr sz="1500"/>
              <a:t>david.townend@city.ac</a:t>
            </a:r>
            <a:r>
              <a:t>.uk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Espace réservé du contenu 10"/>
          <p:cNvSpPr txBox="1">
            <a:spLocks noGrp="1"/>
          </p:cNvSpPr>
          <p:nvPr>
            <p:ph type="body" idx="1"/>
          </p:nvPr>
        </p:nvSpPr>
        <p:spPr>
          <a:xfrm>
            <a:off x="792000" y="1980000"/>
            <a:ext cx="10620000" cy="3299617"/>
          </a:xfrm>
          <a:prstGeom prst="rect">
            <a:avLst/>
          </a:prstGeom>
        </p:spPr>
        <p:txBody>
          <a:bodyPr/>
          <a:lstStyle/>
          <a:p>
            <a:r>
              <a:t>Ethics of using and not using RWE and RWD</a:t>
            </a:r>
          </a:p>
          <a:p>
            <a:endParaRPr/>
          </a:p>
          <a:p>
            <a:r>
              <a:t>Data Protection and RWE and RWD</a:t>
            </a:r>
          </a:p>
          <a:p>
            <a:endParaRPr/>
          </a:p>
          <a:p>
            <a:r>
              <a:t>Moving forward</a:t>
            </a:r>
          </a:p>
        </p:txBody>
      </p:sp>
      <p:pic>
        <p:nvPicPr>
          <p:cNvPr id="90" name="Image 3" descr="Image 3"/>
          <p:cNvPicPr>
            <a:picLocks noChangeAspect="1"/>
          </p:cNvPicPr>
          <p:nvPr/>
        </p:nvPicPr>
        <p:blipFill>
          <a:blip r:embed="rId2"/>
          <a:stretch>
            <a:fillRect/>
          </a:stretch>
        </p:blipFill>
        <p:spPr>
          <a:xfrm>
            <a:off x="431999" y="1260000"/>
            <a:ext cx="5930901" cy="431801"/>
          </a:xfrm>
          <a:prstGeom prst="rect">
            <a:avLst/>
          </a:prstGeom>
          <a:ln w="12700">
            <a:miter lim="400000"/>
          </a:ln>
        </p:spPr>
      </p:pic>
      <p:sp>
        <p:nvSpPr>
          <p:cNvPr id="91" name="Espace réservé du titre 14"/>
          <p:cNvSpPr txBox="1"/>
          <p:nvPr/>
        </p:nvSpPr>
        <p:spPr>
          <a:xfrm>
            <a:off x="775854" y="1299455"/>
            <a:ext cx="9420006"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90000"/>
              </a:lnSpc>
              <a:defRPr sz="2500">
                <a:solidFill>
                  <a:srgbClr val="FFFFFF"/>
                </a:solidFill>
                <a:latin typeface="HelveticaNeueLT Std Lt"/>
                <a:ea typeface="HelveticaNeueLT Std Lt"/>
                <a:cs typeface="HelveticaNeueLT Std Lt"/>
                <a:sym typeface="HelveticaNeueLT Std Lt"/>
              </a:defRPr>
            </a:lvl1pPr>
          </a:lstStyle>
          <a:p>
            <a:r>
              <a:t>Chapter 4: Ethics and Governance</a:t>
            </a:r>
          </a:p>
        </p:txBody>
      </p:sp>
      <p:sp>
        <p:nvSpPr>
          <p:cNvPr id="92" name="Espace réservé du numéro de diapositive 11"/>
          <p:cNvSpPr txBox="1">
            <a:spLocks noGrp="1"/>
          </p:cNvSpPr>
          <p:nvPr>
            <p:ph type="sldNum" sz="quarter" idx="2"/>
          </p:nvPr>
        </p:nvSpPr>
        <p:spPr>
          <a:xfrm>
            <a:off x="6027791" y="6300858"/>
            <a:ext cx="182216" cy="17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75756"/>
                </a:solidFill>
                <a:effectLst/>
                <a:uFillTx/>
                <a:latin typeface="HelveticaNeueLT Std Cn"/>
                <a:ea typeface="HelveticaNeueLT Std Cn"/>
                <a:cs typeface="HelveticaNeueLT Std Cn"/>
                <a:sym typeface="HelveticaNeueLT Std C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GB" smtClean="0"/>
              <a:pPr/>
              <a:t>43</a:t>
            </a:fld>
            <a:endParaRPr/>
          </a:p>
        </p:txBody>
      </p:sp>
      <p:sp>
        <p:nvSpPr>
          <p:cNvPr id="93" name="object 10"/>
          <p:cNvSpPr txBox="1"/>
          <p:nvPr/>
        </p:nvSpPr>
        <p:spPr>
          <a:xfrm>
            <a:off x="431999" y="395772"/>
            <a:ext cx="1058698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914400">
              <a:defRPr sz="1400" b="1">
                <a:solidFill>
                  <a:srgbClr val="FFFFFF"/>
                </a:solidFill>
                <a:latin typeface="HelveticaNeueLT Std"/>
                <a:ea typeface="HelveticaNeueLT Std"/>
                <a:cs typeface="HelveticaNeueLT Std"/>
                <a:sym typeface="HelveticaNeueLT Std"/>
              </a:defRPr>
            </a:pPr>
            <a:r>
              <a:t>CIOMS Working Group XIII consensus report on</a:t>
            </a:r>
            <a:r>
              <a:rPr>
                <a:solidFill>
                  <a:srgbClr val="000000"/>
                </a:solidFill>
              </a:rPr>
              <a:t> </a:t>
            </a:r>
            <a:r>
              <a:rPr i="1"/>
              <a:t>Real-world data and real-world evidence in regulatory decision making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contenu 10"/>
          <p:cNvSpPr txBox="1">
            <a:spLocks noGrp="1"/>
          </p:cNvSpPr>
          <p:nvPr>
            <p:ph type="body" idx="1"/>
          </p:nvPr>
        </p:nvSpPr>
        <p:spPr>
          <a:xfrm>
            <a:off x="792000" y="1980000"/>
            <a:ext cx="10620000" cy="3299617"/>
          </a:xfrm>
          <a:prstGeom prst="rect">
            <a:avLst/>
          </a:prstGeom>
        </p:spPr>
        <p:txBody>
          <a:bodyPr/>
          <a:lstStyle/>
          <a:p>
            <a:r>
              <a:t>Ethics of using and not using RWE and RWD</a:t>
            </a:r>
          </a:p>
          <a:p>
            <a:endParaRPr/>
          </a:p>
          <a:p>
            <a:pPr marL="800100" lvl="1" indent="-342900">
              <a:buSzPct val="100000"/>
              <a:buChar char="•"/>
            </a:pPr>
            <a:r>
              <a:t>What are the harms that are in play?</a:t>
            </a:r>
          </a:p>
          <a:p>
            <a:pPr marL="1257300" lvl="2" indent="-342900"/>
            <a:r>
              <a:t>Reliability questions</a:t>
            </a:r>
          </a:p>
          <a:p>
            <a:pPr marL="1714500" lvl="3" indent="-342900"/>
            <a:r>
              <a:t>Reliability gaps that RWE and RWD addresses</a:t>
            </a:r>
          </a:p>
          <a:p>
            <a:pPr marL="1714500" lvl="3" indent="-342900"/>
            <a:r>
              <a:t>Reliability gaps that RCTs address</a:t>
            </a:r>
          </a:p>
        </p:txBody>
      </p:sp>
      <p:pic>
        <p:nvPicPr>
          <p:cNvPr id="96" name="Image 3" descr="Image 3"/>
          <p:cNvPicPr>
            <a:picLocks noChangeAspect="1"/>
          </p:cNvPicPr>
          <p:nvPr/>
        </p:nvPicPr>
        <p:blipFill>
          <a:blip r:embed="rId2"/>
          <a:stretch>
            <a:fillRect/>
          </a:stretch>
        </p:blipFill>
        <p:spPr>
          <a:xfrm>
            <a:off x="431999" y="1260000"/>
            <a:ext cx="5930901" cy="431801"/>
          </a:xfrm>
          <a:prstGeom prst="rect">
            <a:avLst/>
          </a:prstGeom>
          <a:ln w="12700">
            <a:miter lim="400000"/>
          </a:ln>
        </p:spPr>
      </p:pic>
      <p:sp>
        <p:nvSpPr>
          <p:cNvPr id="97" name="Espace réservé du titre 14"/>
          <p:cNvSpPr txBox="1"/>
          <p:nvPr/>
        </p:nvSpPr>
        <p:spPr>
          <a:xfrm>
            <a:off x="775854" y="1299455"/>
            <a:ext cx="9420006"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90000"/>
              </a:lnSpc>
              <a:defRPr sz="2500">
                <a:solidFill>
                  <a:srgbClr val="FFFFFF"/>
                </a:solidFill>
                <a:latin typeface="HelveticaNeueLT Std Lt"/>
                <a:ea typeface="HelveticaNeueLT Std Lt"/>
                <a:cs typeface="HelveticaNeueLT Std Lt"/>
                <a:sym typeface="HelveticaNeueLT Std Lt"/>
              </a:defRPr>
            </a:lvl1pPr>
          </a:lstStyle>
          <a:p>
            <a:r>
              <a:t>Chapter 4: Ethics and Governance</a:t>
            </a:r>
          </a:p>
        </p:txBody>
      </p:sp>
      <p:sp>
        <p:nvSpPr>
          <p:cNvPr id="98" name="Espace réservé du numéro de diapositive 11"/>
          <p:cNvSpPr txBox="1">
            <a:spLocks noGrp="1"/>
          </p:cNvSpPr>
          <p:nvPr>
            <p:ph type="sldNum" sz="quarter" idx="2"/>
          </p:nvPr>
        </p:nvSpPr>
        <p:spPr>
          <a:xfrm>
            <a:off x="6027791" y="6300858"/>
            <a:ext cx="182216" cy="17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75756"/>
                </a:solidFill>
                <a:effectLst/>
                <a:uFillTx/>
                <a:latin typeface="HelveticaNeueLT Std Cn"/>
                <a:ea typeface="HelveticaNeueLT Std Cn"/>
                <a:cs typeface="HelveticaNeueLT Std Cn"/>
                <a:sym typeface="HelveticaNeueLT Std C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GB" smtClean="0"/>
              <a:pPr/>
              <a:t>44</a:t>
            </a:fld>
            <a:endParaRPr/>
          </a:p>
        </p:txBody>
      </p:sp>
      <p:sp>
        <p:nvSpPr>
          <p:cNvPr id="99" name="object 10"/>
          <p:cNvSpPr txBox="1"/>
          <p:nvPr/>
        </p:nvSpPr>
        <p:spPr>
          <a:xfrm>
            <a:off x="431999" y="395772"/>
            <a:ext cx="1058698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914400">
              <a:defRPr sz="1400" b="1">
                <a:solidFill>
                  <a:srgbClr val="FFFFFF"/>
                </a:solidFill>
                <a:latin typeface="HelveticaNeueLT Std"/>
                <a:ea typeface="HelveticaNeueLT Std"/>
                <a:cs typeface="HelveticaNeueLT Std"/>
                <a:sym typeface="HelveticaNeueLT Std"/>
              </a:defRPr>
            </a:pPr>
            <a:r>
              <a:t>CIOMS Working Group XIII consensus report on</a:t>
            </a:r>
            <a:r>
              <a:rPr>
                <a:solidFill>
                  <a:srgbClr val="000000"/>
                </a:solidFill>
              </a:rPr>
              <a:t> </a:t>
            </a:r>
            <a:r>
              <a:rPr i="1"/>
              <a:t>Real-world data and real-world evidence in regulatory decision making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Espace réservé du contenu 10"/>
          <p:cNvSpPr txBox="1">
            <a:spLocks noGrp="1"/>
          </p:cNvSpPr>
          <p:nvPr>
            <p:ph type="body" idx="1"/>
          </p:nvPr>
        </p:nvSpPr>
        <p:spPr>
          <a:xfrm>
            <a:off x="792000" y="1980000"/>
            <a:ext cx="10620000" cy="3299617"/>
          </a:xfrm>
          <a:prstGeom prst="rect">
            <a:avLst/>
          </a:prstGeom>
        </p:spPr>
        <p:txBody>
          <a:bodyPr/>
          <a:lstStyle/>
          <a:p>
            <a:r>
              <a:t>Ethics of using and not using RWE and RWD</a:t>
            </a:r>
          </a:p>
          <a:p>
            <a:endParaRPr/>
          </a:p>
          <a:p>
            <a:pPr marL="800100" lvl="1" indent="-342900">
              <a:buSzPct val="100000"/>
              <a:buChar char="•"/>
            </a:pPr>
            <a:r>
              <a:t>What are the harms that are in play?</a:t>
            </a:r>
          </a:p>
          <a:p>
            <a:pPr marL="1257300" lvl="2" indent="-342900"/>
            <a:r>
              <a:t>Privacy and confidentiality</a:t>
            </a:r>
          </a:p>
          <a:p>
            <a:pPr marL="1257300" lvl="2" indent="-342900"/>
            <a:r>
              <a:t>Is informed consent essential for participation in RWE and RWD?</a:t>
            </a:r>
          </a:p>
        </p:txBody>
      </p:sp>
      <p:pic>
        <p:nvPicPr>
          <p:cNvPr id="102" name="Image 3" descr="Image 3"/>
          <p:cNvPicPr>
            <a:picLocks noChangeAspect="1"/>
          </p:cNvPicPr>
          <p:nvPr/>
        </p:nvPicPr>
        <p:blipFill>
          <a:blip r:embed="rId2"/>
          <a:stretch>
            <a:fillRect/>
          </a:stretch>
        </p:blipFill>
        <p:spPr>
          <a:xfrm>
            <a:off x="431999" y="1260000"/>
            <a:ext cx="5930901" cy="431801"/>
          </a:xfrm>
          <a:prstGeom prst="rect">
            <a:avLst/>
          </a:prstGeom>
          <a:ln w="12700">
            <a:miter lim="400000"/>
          </a:ln>
        </p:spPr>
      </p:pic>
      <p:sp>
        <p:nvSpPr>
          <p:cNvPr id="103" name="Espace réservé du titre 14"/>
          <p:cNvSpPr txBox="1"/>
          <p:nvPr/>
        </p:nvSpPr>
        <p:spPr>
          <a:xfrm>
            <a:off x="775854" y="1299455"/>
            <a:ext cx="9420006"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90000"/>
              </a:lnSpc>
              <a:defRPr sz="2500">
                <a:solidFill>
                  <a:srgbClr val="FFFFFF"/>
                </a:solidFill>
                <a:latin typeface="HelveticaNeueLT Std Lt"/>
                <a:ea typeface="HelveticaNeueLT Std Lt"/>
                <a:cs typeface="HelveticaNeueLT Std Lt"/>
                <a:sym typeface="HelveticaNeueLT Std Lt"/>
              </a:defRPr>
            </a:lvl1pPr>
          </a:lstStyle>
          <a:p>
            <a:r>
              <a:t>Chapter 4: Ethics and Governance</a:t>
            </a:r>
          </a:p>
        </p:txBody>
      </p:sp>
      <p:sp>
        <p:nvSpPr>
          <p:cNvPr id="104" name="Espace réservé du numéro de diapositive 11"/>
          <p:cNvSpPr txBox="1">
            <a:spLocks noGrp="1"/>
          </p:cNvSpPr>
          <p:nvPr>
            <p:ph type="sldNum" sz="quarter" idx="2"/>
          </p:nvPr>
        </p:nvSpPr>
        <p:spPr>
          <a:xfrm>
            <a:off x="6027791" y="6300858"/>
            <a:ext cx="182216" cy="17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75756"/>
                </a:solidFill>
                <a:effectLst/>
                <a:uFillTx/>
                <a:latin typeface="HelveticaNeueLT Std Cn"/>
                <a:ea typeface="HelveticaNeueLT Std Cn"/>
                <a:cs typeface="HelveticaNeueLT Std Cn"/>
                <a:sym typeface="HelveticaNeueLT Std C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GB" smtClean="0"/>
              <a:pPr/>
              <a:t>45</a:t>
            </a:fld>
            <a:endParaRPr/>
          </a:p>
        </p:txBody>
      </p:sp>
      <p:sp>
        <p:nvSpPr>
          <p:cNvPr id="105" name="object 10"/>
          <p:cNvSpPr txBox="1"/>
          <p:nvPr/>
        </p:nvSpPr>
        <p:spPr>
          <a:xfrm>
            <a:off x="431999" y="395772"/>
            <a:ext cx="1058698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914400">
              <a:defRPr sz="1400" b="1">
                <a:solidFill>
                  <a:srgbClr val="FFFFFF"/>
                </a:solidFill>
                <a:latin typeface="HelveticaNeueLT Std"/>
                <a:ea typeface="HelveticaNeueLT Std"/>
                <a:cs typeface="HelveticaNeueLT Std"/>
                <a:sym typeface="HelveticaNeueLT Std"/>
              </a:defRPr>
            </a:pPr>
            <a:r>
              <a:t>CIOMS Working Group XIII consensus report on</a:t>
            </a:r>
            <a:r>
              <a:rPr>
                <a:solidFill>
                  <a:srgbClr val="000000"/>
                </a:solidFill>
              </a:rPr>
              <a:t> </a:t>
            </a:r>
            <a:r>
              <a:rPr i="1"/>
              <a:t>Real-world data and real-world evidence in regulatory decision making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Espace réservé du contenu 10"/>
          <p:cNvSpPr txBox="1">
            <a:spLocks noGrp="1"/>
          </p:cNvSpPr>
          <p:nvPr>
            <p:ph type="body" idx="1"/>
          </p:nvPr>
        </p:nvSpPr>
        <p:spPr>
          <a:xfrm>
            <a:off x="792000" y="1980000"/>
            <a:ext cx="10620000" cy="3299617"/>
          </a:xfrm>
          <a:prstGeom prst="rect">
            <a:avLst/>
          </a:prstGeom>
        </p:spPr>
        <p:txBody>
          <a:bodyPr/>
          <a:lstStyle/>
          <a:p>
            <a:r>
              <a:t>Data Protection and RWE and RWD (example of the EU GDPR 2016/679)</a:t>
            </a:r>
          </a:p>
          <a:p>
            <a:endParaRPr/>
          </a:p>
          <a:p>
            <a:pPr marL="800100" lvl="1" indent="-342900">
              <a:buSzPct val="100000"/>
              <a:buChar char="•"/>
            </a:pPr>
            <a:r>
              <a:t>How is RWE and RWD a personal data protection problem?</a:t>
            </a:r>
          </a:p>
          <a:p>
            <a:pPr marL="1257300" lvl="2" indent="-342900"/>
            <a:r>
              <a:t>Secondary use of already gathered data</a:t>
            </a:r>
          </a:p>
          <a:p>
            <a:pPr marL="1714500" lvl="3" indent="-342900"/>
            <a:r>
              <a:t>Compatibility with the legal basis for processing (Articles 6 and 9)</a:t>
            </a:r>
          </a:p>
          <a:p>
            <a:pPr marL="1714500" lvl="3" indent="-342900"/>
            <a:r>
              <a:t>Informing data subjects of the new processing (Articles 13 and 14)</a:t>
            </a:r>
          </a:p>
        </p:txBody>
      </p:sp>
      <p:pic>
        <p:nvPicPr>
          <p:cNvPr id="108" name="Image 3" descr="Image 3"/>
          <p:cNvPicPr>
            <a:picLocks noChangeAspect="1"/>
          </p:cNvPicPr>
          <p:nvPr/>
        </p:nvPicPr>
        <p:blipFill>
          <a:blip r:embed="rId2"/>
          <a:stretch>
            <a:fillRect/>
          </a:stretch>
        </p:blipFill>
        <p:spPr>
          <a:xfrm>
            <a:off x="431999" y="1260000"/>
            <a:ext cx="5930901" cy="431801"/>
          </a:xfrm>
          <a:prstGeom prst="rect">
            <a:avLst/>
          </a:prstGeom>
          <a:ln w="12700">
            <a:miter lim="400000"/>
          </a:ln>
        </p:spPr>
      </p:pic>
      <p:sp>
        <p:nvSpPr>
          <p:cNvPr id="109" name="Espace réservé du titre 14"/>
          <p:cNvSpPr txBox="1"/>
          <p:nvPr/>
        </p:nvSpPr>
        <p:spPr>
          <a:xfrm>
            <a:off x="775854" y="1299455"/>
            <a:ext cx="9420006"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90000"/>
              </a:lnSpc>
              <a:defRPr sz="2500">
                <a:solidFill>
                  <a:srgbClr val="FFFFFF"/>
                </a:solidFill>
                <a:latin typeface="HelveticaNeueLT Std Lt"/>
                <a:ea typeface="HelveticaNeueLT Std Lt"/>
                <a:cs typeface="HelveticaNeueLT Std Lt"/>
                <a:sym typeface="HelveticaNeueLT Std Lt"/>
              </a:defRPr>
            </a:lvl1pPr>
          </a:lstStyle>
          <a:p>
            <a:r>
              <a:t>Chapter 4: Ethics and Governance</a:t>
            </a:r>
          </a:p>
        </p:txBody>
      </p:sp>
      <p:sp>
        <p:nvSpPr>
          <p:cNvPr id="110" name="Espace réservé du numéro de diapositive 11"/>
          <p:cNvSpPr txBox="1">
            <a:spLocks noGrp="1"/>
          </p:cNvSpPr>
          <p:nvPr>
            <p:ph type="sldNum" sz="quarter" idx="2"/>
          </p:nvPr>
        </p:nvSpPr>
        <p:spPr>
          <a:xfrm>
            <a:off x="6027791" y="6300858"/>
            <a:ext cx="182216" cy="17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75756"/>
                </a:solidFill>
                <a:effectLst/>
                <a:uFillTx/>
                <a:latin typeface="HelveticaNeueLT Std Cn"/>
                <a:ea typeface="HelveticaNeueLT Std Cn"/>
                <a:cs typeface="HelveticaNeueLT Std Cn"/>
                <a:sym typeface="HelveticaNeueLT Std C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GB" smtClean="0"/>
              <a:pPr/>
              <a:t>46</a:t>
            </a:fld>
            <a:endParaRPr/>
          </a:p>
        </p:txBody>
      </p:sp>
      <p:sp>
        <p:nvSpPr>
          <p:cNvPr id="111" name="object 10"/>
          <p:cNvSpPr txBox="1"/>
          <p:nvPr/>
        </p:nvSpPr>
        <p:spPr>
          <a:xfrm>
            <a:off x="431999" y="395772"/>
            <a:ext cx="1058698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914400">
              <a:defRPr sz="1400" b="1">
                <a:solidFill>
                  <a:srgbClr val="FFFFFF"/>
                </a:solidFill>
                <a:latin typeface="HelveticaNeueLT Std"/>
                <a:ea typeface="HelveticaNeueLT Std"/>
                <a:cs typeface="HelveticaNeueLT Std"/>
                <a:sym typeface="HelveticaNeueLT Std"/>
              </a:defRPr>
            </a:pPr>
            <a:r>
              <a:t>CIOMS Working Group XIII consensus report on</a:t>
            </a:r>
            <a:r>
              <a:rPr>
                <a:solidFill>
                  <a:srgbClr val="000000"/>
                </a:solidFill>
              </a:rPr>
              <a:t> </a:t>
            </a:r>
            <a:r>
              <a:rPr i="1"/>
              <a:t>Real-world data and real-world evidence in regulatory decision making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Espace réservé du contenu 10"/>
          <p:cNvSpPr txBox="1">
            <a:spLocks noGrp="1"/>
          </p:cNvSpPr>
          <p:nvPr>
            <p:ph type="body" idx="1"/>
          </p:nvPr>
        </p:nvSpPr>
        <p:spPr>
          <a:xfrm>
            <a:off x="792000" y="1980000"/>
            <a:ext cx="10620000" cy="3299617"/>
          </a:xfrm>
          <a:prstGeom prst="rect">
            <a:avLst/>
          </a:prstGeom>
        </p:spPr>
        <p:txBody>
          <a:bodyPr/>
          <a:lstStyle/>
          <a:p>
            <a:r>
              <a:t>Moving forward</a:t>
            </a:r>
          </a:p>
          <a:p>
            <a:endParaRPr/>
          </a:p>
          <a:p>
            <a:pPr marL="800100" lvl="1" indent="-342900">
              <a:buSzPct val="100000"/>
              <a:buChar char="•"/>
            </a:pPr>
            <a:r>
              <a:t>How do people, patients and not-yet-patients, view their privacy against other priorities?</a:t>
            </a:r>
          </a:p>
          <a:p>
            <a:pPr marL="800100" lvl="1" indent="-342900">
              <a:buSzPct val="100000"/>
              <a:buChar char="•"/>
            </a:pPr>
            <a:r>
              <a:t>What technical safeguards can be developed?</a:t>
            </a:r>
          </a:p>
          <a:p>
            <a:pPr marL="800100" lvl="1" indent="-342900">
              <a:buSzPct val="100000"/>
              <a:buChar char="•"/>
            </a:pPr>
            <a:r>
              <a:t>Two linked political debates: </a:t>
            </a:r>
          </a:p>
          <a:p>
            <a:pPr marL="1257300" lvl="2" indent="-342900"/>
            <a:r>
              <a:t>Informed consent</a:t>
            </a:r>
          </a:p>
          <a:p>
            <a:pPr marL="1257300" lvl="2" indent="-342900"/>
            <a:r>
              <a:t>Interpretations of the data protection legislation</a:t>
            </a:r>
          </a:p>
        </p:txBody>
      </p:sp>
      <p:pic>
        <p:nvPicPr>
          <p:cNvPr id="114" name="Image 3" descr="Image 3"/>
          <p:cNvPicPr>
            <a:picLocks noChangeAspect="1"/>
          </p:cNvPicPr>
          <p:nvPr/>
        </p:nvPicPr>
        <p:blipFill>
          <a:blip r:embed="rId2"/>
          <a:stretch>
            <a:fillRect/>
          </a:stretch>
        </p:blipFill>
        <p:spPr>
          <a:xfrm>
            <a:off x="431999" y="1260000"/>
            <a:ext cx="5930901" cy="431801"/>
          </a:xfrm>
          <a:prstGeom prst="rect">
            <a:avLst/>
          </a:prstGeom>
          <a:ln w="12700">
            <a:miter lim="400000"/>
          </a:ln>
        </p:spPr>
      </p:pic>
      <p:sp>
        <p:nvSpPr>
          <p:cNvPr id="115" name="Espace réservé du titre 14"/>
          <p:cNvSpPr txBox="1"/>
          <p:nvPr/>
        </p:nvSpPr>
        <p:spPr>
          <a:xfrm>
            <a:off x="775854" y="1299455"/>
            <a:ext cx="9420006"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914400">
              <a:lnSpc>
                <a:spcPct val="90000"/>
              </a:lnSpc>
              <a:defRPr sz="2500">
                <a:solidFill>
                  <a:srgbClr val="FFFFFF"/>
                </a:solidFill>
                <a:latin typeface="HelveticaNeueLT Std Lt"/>
                <a:ea typeface="HelveticaNeueLT Std Lt"/>
                <a:cs typeface="HelveticaNeueLT Std Lt"/>
                <a:sym typeface="HelveticaNeueLT Std Lt"/>
              </a:defRPr>
            </a:lvl1pPr>
          </a:lstStyle>
          <a:p>
            <a:r>
              <a:t>Chapter 4: Ethics and Governance</a:t>
            </a:r>
          </a:p>
        </p:txBody>
      </p:sp>
      <p:sp>
        <p:nvSpPr>
          <p:cNvPr id="116" name="Espace réservé du numéro de diapositive 11"/>
          <p:cNvSpPr txBox="1">
            <a:spLocks noGrp="1"/>
          </p:cNvSpPr>
          <p:nvPr>
            <p:ph type="sldNum" sz="quarter" idx="2"/>
          </p:nvPr>
        </p:nvSpPr>
        <p:spPr>
          <a:xfrm>
            <a:off x="6027791" y="6300858"/>
            <a:ext cx="182216" cy="17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75756"/>
                </a:solidFill>
                <a:effectLst/>
                <a:uFillTx/>
                <a:latin typeface="HelveticaNeueLT Std Cn"/>
                <a:ea typeface="HelveticaNeueLT Std Cn"/>
                <a:cs typeface="HelveticaNeueLT Std Cn"/>
                <a:sym typeface="HelveticaNeueLT Std Cn"/>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GB" smtClean="0"/>
              <a:pPr/>
              <a:t>47</a:t>
            </a:fld>
            <a:endParaRPr/>
          </a:p>
        </p:txBody>
      </p:sp>
      <p:sp>
        <p:nvSpPr>
          <p:cNvPr id="117" name="object 10"/>
          <p:cNvSpPr txBox="1"/>
          <p:nvPr/>
        </p:nvSpPr>
        <p:spPr>
          <a:xfrm>
            <a:off x="431999" y="395772"/>
            <a:ext cx="10586984" cy="21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914400">
              <a:defRPr sz="1400" b="1">
                <a:solidFill>
                  <a:srgbClr val="FFFFFF"/>
                </a:solidFill>
                <a:latin typeface="HelveticaNeueLT Std"/>
                <a:ea typeface="HelveticaNeueLT Std"/>
                <a:cs typeface="HelveticaNeueLT Std"/>
                <a:sym typeface="HelveticaNeueLT Std"/>
              </a:defRPr>
            </a:pPr>
            <a:r>
              <a:t>CIOMS Working Group XIII consensus report on</a:t>
            </a:r>
            <a:r>
              <a:rPr>
                <a:solidFill>
                  <a:srgbClr val="000000"/>
                </a:solidFill>
              </a:rPr>
              <a:t> </a:t>
            </a:r>
            <a:r>
              <a:rPr i="1"/>
              <a:t>Real-world data and real-world evidence in regulatory decision making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6C893150-8BF8-2404-450F-FA35180B8674}"/>
              </a:ext>
            </a:extLst>
          </p:cNvPr>
          <p:cNvSpPr txBox="1">
            <a:spLocks/>
          </p:cNvSpPr>
          <p:nvPr/>
        </p:nvSpPr>
        <p:spPr>
          <a:xfrm>
            <a:off x="720000" y="2880000"/>
            <a:ext cx="1954530" cy="30777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2000" b="1" i="0" dirty="0">
                <a:solidFill>
                  <a:srgbClr val="8ED8F8"/>
                </a:solidFill>
                <a:latin typeface="HelveticaNeueLT Std Med" panose="020B0604020202020204" pitchFamily="34" charset="77"/>
                <a:cs typeface="HelveticaNeueLT Std Med"/>
              </a:rPr>
              <a:t>Webinar</a:t>
            </a:r>
            <a:r>
              <a:rPr lang="fr-FR" sz="2000" b="1" i="0" spc="-140" dirty="0">
                <a:solidFill>
                  <a:srgbClr val="8ED8F8"/>
                </a:solidFill>
                <a:latin typeface="HelveticaNeueLT Std Med" panose="020B0604020202020204" pitchFamily="34" charset="77"/>
                <a:cs typeface="HelveticaNeueLT Std Med"/>
              </a:rPr>
              <a:t> </a:t>
            </a:r>
            <a:r>
              <a:rPr lang="fr-FR" sz="2000" b="1" i="0" spc="-10" dirty="0" err="1">
                <a:solidFill>
                  <a:srgbClr val="8ED8F8"/>
                </a:solidFill>
                <a:latin typeface="HelveticaNeueLT Std Med" panose="020B0604020202020204" pitchFamily="34" charset="77"/>
                <a:cs typeface="HelveticaNeueLT Std Med"/>
              </a:rPr>
              <a:t>Series</a:t>
            </a:r>
            <a:endParaRPr lang="fr-FR" sz="2000" b="1" i="0" dirty="0">
              <a:latin typeface="HelveticaNeueLT Std Med" panose="020B0604020202020204" pitchFamily="34" charset="77"/>
              <a:cs typeface="HelveticaNeueLT Std Med"/>
            </a:endParaRPr>
          </a:p>
        </p:txBody>
      </p:sp>
      <p:sp>
        <p:nvSpPr>
          <p:cNvPr id="4" name="object 7">
            <a:extLst>
              <a:ext uri="{FF2B5EF4-FFF2-40B4-BE49-F238E27FC236}">
                <a16:creationId xmlns:a16="http://schemas.microsoft.com/office/drawing/2014/main" id="{3C31AB50-3E95-D14F-1596-57FCB730F66D}"/>
              </a:ext>
            </a:extLst>
          </p:cNvPr>
          <p:cNvSpPr txBox="1">
            <a:spLocks/>
          </p:cNvSpPr>
          <p:nvPr/>
        </p:nvSpPr>
        <p:spPr>
          <a:xfrm>
            <a:off x="720000" y="3348000"/>
            <a:ext cx="6430009" cy="2385268"/>
          </a:xfrm>
          <a:prstGeom prst="rect">
            <a:avLst/>
          </a:prstGeom>
        </p:spPr>
        <p:txBody>
          <a:bodyPr vert="horz" wrap="square" lIns="0" tIns="0" rIns="0" bIns="0" rtlCol="0">
            <a:spAutoFit/>
          </a:bodyPr>
          <a:lstStyle>
            <a:lvl1pPr marL="0" indent="0" algn="l" defTabSz="914400" rtl="0" eaLnBrk="1" latinLnBrk="0" hangingPunct="1">
              <a:lnSpc>
                <a:spcPts val="3700"/>
              </a:lnSpc>
              <a:spcBef>
                <a:spcPts val="0"/>
              </a:spcBef>
              <a:buFontTx/>
              <a:buNone/>
              <a:defRPr sz="34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949325">
              <a:spcBef>
                <a:spcPts val="540"/>
              </a:spcBef>
            </a:pPr>
            <a:r>
              <a:rPr lang="fr-FR"/>
              <a:t>CIOMS</a:t>
            </a:r>
            <a:r>
              <a:rPr lang="fr-FR" spc="-114"/>
              <a:t> </a:t>
            </a:r>
            <a:r>
              <a:rPr lang="fr-FR"/>
              <a:t>Working</a:t>
            </a:r>
            <a:r>
              <a:rPr lang="fr-FR" spc="-114"/>
              <a:t> </a:t>
            </a:r>
            <a:r>
              <a:rPr lang="fr-FR"/>
              <a:t>Group</a:t>
            </a:r>
            <a:r>
              <a:rPr lang="fr-FR" spc="-114"/>
              <a:t> </a:t>
            </a:r>
            <a:r>
              <a:rPr lang="fr-FR" spc="-20"/>
              <a:t>XIII </a:t>
            </a:r>
            <a:r>
              <a:rPr lang="fr-FR"/>
              <a:t>consensus</a:t>
            </a:r>
            <a:r>
              <a:rPr lang="fr-FR" spc="-40"/>
              <a:t> </a:t>
            </a:r>
            <a:r>
              <a:rPr lang="fr-FR"/>
              <a:t>report</a:t>
            </a:r>
            <a:r>
              <a:rPr lang="fr-FR" spc="-40"/>
              <a:t> </a:t>
            </a:r>
            <a:r>
              <a:rPr lang="fr-FR" spc="-25"/>
              <a:t>on</a:t>
            </a:r>
          </a:p>
          <a:p>
            <a:pPr marL="12700">
              <a:lnSpc>
                <a:spcPts val="3450"/>
              </a:lnSpc>
            </a:pPr>
            <a:r>
              <a:rPr lang="fr-FR" i="1">
                <a:latin typeface="Helvetica Neue LT Std 76 Bold Italic"/>
                <a:cs typeface="Helvetica Neue LT Std 76 Bold Italic"/>
              </a:rPr>
              <a:t>Real-world data and real-</a:t>
            </a:r>
            <a:r>
              <a:rPr lang="fr-FR" i="1" spc="-10">
                <a:latin typeface="Helvetica Neue LT Std 76 Bold Italic"/>
                <a:cs typeface="Helvetica Neue LT Std 76 Bold Italic"/>
              </a:rPr>
              <a:t>world</a:t>
            </a:r>
          </a:p>
          <a:p>
            <a:pPr marL="12700" marR="1827530">
              <a:spcBef>
                <a:spcPts val="250"/>
              </a:spcBef>
            </a:pPr>
            <a:r>
              <a:rPr lang="fr-FR" i="1">
                <a:latin typeface="Helvetica Neue LT Std 76 Bold Italic"/>
                <a:cs typeface="Helvetica Neue LT Std 76 Bold Italic"/>
              </a:rPr>
              <a:t>evidence in </a:t>
            </a:r>
            <a:r>
              <a:rPr lang="fr-FR" i="1" spc="-10">
                <a:latin typeface="Helvetica Neue LT Std 76 Bold Italic"/>
                <a:cs typeface="Helvetica Neue LT Std 76 Bold Italic"/>
              </a:rPr>
              <a:t>regulatory </a:t>
            </a:r>
            <a:r>
              <a:rPr lang="fr-FR" i="1">
                <a:latin typeface="Helvetica Neue LT Std 76 Bold Italic"/>
                <a:cs typeface="Helvetica Neue LT Std 76 Bold Italic"/>
              </a:rPr>
              <a:t>decision </a:t>
            </a:r>
            <a:r>
              <a:rPr lang="fr-FR" i="1" spc="-10">
                <a:latin typeface="Helvetica Neue LT Std 76 Bold Italic"/>
                <a:cs typeface="Helvetica Neue LT Std 76 Bold Italic"/>
              </a:rPr>
              <a:t>making</a:t>
            </a:r>
            <a:endParaRPr lang="fr-FR" i="1" spc="-10" dirty="0">
              <a:latin typeface="Helvetica Neue LT Std 76 Bold Italic"/>
              <a:cs typeface="Helvetica Neue LT Std 76 Bold Italic"/>
            </a:endParaRPr>
          </a:p>
        </p:txBody>
      </p:sp>
      <p:sp>
        <p:nvSpPr>
          <p:cNvPr id="5" name="object 8">
            <a:extLst>
              <a:ext uri="{FF2B5EF4-FFF2-40B4-BE49-F238E27FC236}">
                <a16:creationId xmlns:a16="http://schemas.microsoft.com/office/drawing/2014/main" id="{C8BB0340-E7C2-E245-A890-222E6F85BAFF}"/>
              </a:ext>
            </a:extLst>
          </p:cNvPr>
          <p:cNvSpPr txBox="1"/>
          <p:nvPr/>
        </p:nvSpPr>
        <p:spPr>
          <a:xfrm>
            <a:off x="8699300" y="4774653"/>
            <a:ext cx="3206950" cy="1846659"/>
          </a:xfrm>
          <a:prstGeom prst="rect">
            <a:avLst/>
          </a:prstGeom>
        </p:spPr>
        <p:txBody>
          <a:bodyPr vert="horz" wrap="square" lIns="0" tIns="0" rIns="0" bIns="0" rtlCol="0">
            <a:spAutoFit/>
          </a:bodyPr>
          <a:lstStyle/>
          <a:p>
            <a:pPr marL="0" marR="5080">
              <a:lnSpc>
                <a:spcPts val="2400"/>
              </a:lnSpc>
              <a:spcBef>
                <a:spcPts val="0"/>
              </a:spcBef>
            </a:pPr>
            <a:r>
              <a:rPr lang="en-GB" sz="2000" b="1" i="0" dirty="0">
                <a:solidFill>
                  <a:srgbClr val="ABE1FA"/>
                </a:solidFill>
                <a:latin typeface="HelveticaNeueLT Std" panose="020B0604020202020204" pitchFamily="34" charset="77"/>
                <a:cs typeface="HelveticaNeueLT Std Med"/>
              </a:rPr>
              <a:t>Sean Hennessy</a:t>
            </a:r>
            <a:r>
              <a:rPr sz="2000" b="1" i="0" spc="-20" dirty="0">
                <a:solidFill>
                  <a:srgbClr val="ABE1FA"/>
                </a:solidFill>
                <a:latin typeface="HelveticaNeueLT Std" panose="020B0604020202020204" pitchFamily="34" charset="77"/>
                <a:cs typeface="HelveticaNeueLT Std Med"/>
              </a:rPr>
              <a:t> </a:t>
            </a:r>
            <a:endParaRPr lang="en-GB" sz="2000" b="1" i="0" spc="-20" dirty="0">
              <a:solidFill>
                <a:srgbClr val="ABE1FA"/>
              </a:solidFill>
              <a:latin typeface="HelveticaNeueLT Std" panose="020B0604020202020204" pitchFamily="34" charset="77"/>
              <a:cs typeface="HelveticaNeueLT Std Med"/>
            </a:endParaRPr>
          </a:p>
          <a:p>
            <a:pPr marL="0" marR="5080">
              <a:lnSpc>
                <a:spcPts val="2400"/>
              </a:lnSpc>
              <a:spcBef>
                <a:spcPts val="0"/>
              </a:spcBef>
            </a:pPr>
            <a:r>
              <a:rPr lang="en-GB" sz="2000" b="0" i="0" spc="-10" dirty="0">
                <a:solidFill>
                  <a:srgbClr val="ABE1FA"/>
                </a:solidFill>
                <a:latin typeface="HelveticaNeueLT Std" panose="020B0604020202020204" pitchFamily="34" charset="77"/>
                <a:cs typeface="HelveticaNeueLT Std"/>
              </a:rPr>
              <a:t>Professor of Epidemiology</a:t>
            </a:r>
            <a:r>
              <a:rPr sz="2000" b="0" i="0" spc="-10" dirty="0">
                <a:solidFill>
                  <a:srgbClr val="ABE1FA"/>
                </a:solidFill>
                <a:latin typeface="HelveticaNeueLT Std" panose="020B0604020202020204" pitchFamily="34" charset="77"/>
                <a:cs typeface="HelveticaNeueLT Std"/>
              </a:rPr>
              <a:t>, </a:t>
            </a:r>
            <a:endParaRPr lang="en-GB" sz="2000" b="0" i="0" spc="-10" dirty="0">
              <a:solidFill>
                <a:srgbClr val="ABE1FA"/>
              </a:solidFill>
              <a:latin typeface="HelveticaNeueLT Std" panose="020B0604020202020204" pitchFamily="34" charset="77"/>
              <a:cs typeface="HelveticaNeueLT Std"/>
            </a:endParaRPr>
          </a:p>
          <a:p>
            <a:pPr marL="0" marR="5080">
              <a:lnSpc>
                <a:spcPts val="2400"/>
              </a:lnSpc>
              <a:spcBef>
                <a:spcPts val="0"/>
              </a:spcBef>
            </a:pPr>
            <a:r>
              <a:rPr lang="en-GB" sz="2000" b="0" i="0" dirty="0">
                <a:solidFill>
                  <a:srgbClr val="ABE1FA"/>
                </a:solidFill>
                <a:latin typeface="HelveticaNeueLT Std" panose="020B0604020202020204" pitchFamily="34" charset="77"/>
                <a:cs typeface="HelveticaNeueLT Std"/>
              </a:rPr>
              <a:t>University of Pennsylvania</a:t>
            </a:r>
          </a:p>
          <a:p>
            <a:pPr marL="0" marR="5080">
              <a:lnSpc>
                <a:spcPts val="2400"/>
              </a:lnSpc>
              <a:spcBef>
                <a:spcPts val="0"/>
              </a:spcBef>
            </a:pPr>
            <a:r>
              <a:rPr lang="en-GB" sz="2000" dirty="0">
                <a:solidFill>
                  <a:srgbClr val="ABE1FA"/>
                </a:solidFill>
                <a:latin typeface="HelveticaNeueLT Std" panose="020B0604020202020204" pitchFamily="34" charset="77"/>
                <a:cs typeface="HelveticaNeueLT Std"/>
              </a:rPr>
              <a:t>Philadelphia, USA</a:t>
            </a:r>
          </a:p>
          <a:p>
            <a:pPr marL="0" marR="5080">
              <a:lnSpc>
                <a:spcPts val="2400"/>
              </a:lnSpc>
              <a:spcBef>
                <a:spcPts val="0"/>
              </a:spcBef>
            </a:pPr>
            <a:r>
              <a:rPr lang="en-GB" sz="2000" b="0" i="0" dirty="0">
                <a:solidFill>
                  <a:srgbClr val="ABE1FA"/>
                </a:solidFill>
                <a:latin typeface="HelveticaNeueLT Std" panose="020B0604020202020204" pitchFamily="34" charset="77"/>
                <a:cs typeface="HelveticaNeueLT Std"/>
              </a:rPr>
              <a:t>hennessy@upenn.edu</a:t>
            </a:r>
          </a:p>
          <a:p>
            <a:pPr marL="0" marR="5080">
              <a:lnSpc>
                <a:spcPts val="2400"/>
              </a:lnSpc>
              <a:spcBef>
                <a:spcPts val="0"/>
              </a:spcBef>
            </a:pPr>
            <a:endParaRPr sz="2000" b="0" i="0" dirty="0">
              <a:latin typeface="HelveticaNeueLT Std" panose="020B0604020202020204" pitchFamily="34" charset="77"/>
              <a:cs typeface="HelveticaNeueLT Std"/>
            </a:endParaRPr>
          </a:p>
        </p:txBody>
      </p:sp>
    </p:spTree>
    <p:extLst>
      <p:ext uri="{BB962C8B-B14F-4D97-AF65-F5344CB8AC3E}">
        <p14:creationId xmlns:p14="http://schemas.microsoft.com/office/powerpoint/2010/main" val="3550223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AEB2FEF-DCD5-A644-A69E-0B80797A4AD7}" type="slidenum">
              <a:rPr lang="fr-FR" smtClean="0"/>
              <a:pPr/>
              <a:t>49</a:t>
            </a:fld>
            <a:endParaRPr lang="fr-FR" dirty="0"/>
          </a:p>
        </p:txBody>
      </p:sp>
      <p:pic>
        <p:nvPicPr>
          <p:cNvPr id="4" name="Image 3">
            <a:extLst>
              <a:ext uri="{FF2B5EF4-FFF2-40B4-BE49-F238E27FC236}">
                <a16:creationId xmlns:a16="http://schemas.microsoft.com/office/drawing/2014/main" id="{78F75D2A-53C7-91B1-6292-F8B225FB4F5B}"/>
              </a:ext>
            </a:extLst>
          </p:cNvPr>
          <p:cNvPicPr>
            <a:picLocks noChangeAspect="1"/>
          </p:cNvPicPr>
          <p:nvPr/>
        </p:nvPicPr>
        <p:blipFill>
          <a:blip r:embed="rId2"/>
          <a:stretch>
            <a:fillRect/>
          </a:stretch>
        </p:blipFill>
        <p:spPr>
          <a:xfrm>
            <a:off x="432000" y="1656000"/>
            <a:ext cx="5930900" cy="431800"/>
          </a:xfrm>
          <a:prstGeom prst="rect">
            <a:avLst/>
          </a:prstGeom>
        </p:spPr>
      </p:pic>
      <p:sp>
        <p:nvSpPr>
          <p:cNvPr id="9" name="Espace réservé du titre 14">
            <a:extLst>
              <a:ext uri="{FF2B5EF4-FFF2-40B4-BE49-F238E27FC236}">
                <a16:creationId xmlns:a16="http://schemas.microsoft.com/office/drawing/2014/main" id="{6101ED3C-3296-B924-3B9F-623E10705B65}"/>
              </a:ext>
            </a:extLst>
          </p:cNvPr>
          <p:cNvSpPr txBox="1">
            <a:spLocks/>
          </p:cNvSpPr>
          <p:nvPr/>
        </p:nvSpPr>
        <p:spPr>
          <a:xfrm>
            <a:off x="775855" y="1723649"/>
            <a:ext cx="9420004" cy="3159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FR" dirty="0"/>
              <a:t>Conclusions</a:t>
            </a:r>
          </a:p>
        </p:txBody>
      </p:sp>
      <p:sp>
        <p:nvSpPr>
          <p:cNvPr id="10" name="object 10">
            <a:extLst>
              <a:ext uri="{FF2B5EF4-FFF2-40B4-BE49-F238E27FC236}">
                <a16:creationId xmlns:a16="http://schemas.microsoft.com/office/drawing/2014/main" id="{A8F36332-7756-9553-24C5-FEDEE174607B}"/>
              </a:ext>
            </a:extLst>
          </p:cNvPr>
          <p:cNvSpPr txBox="1">
            <a:spLocks/>
          </p:cNvSpPr>
          <p:nvPr/>
        </p:nvSpPr>
        <p:spPr>
          <a:xfrm>
            <a:off x="2448000" y="441847"/>
            <a:ext cx="8380119" cy="58990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2300"/>
              </a:lnSpc>
              <a:spcBef>
                <a:spcPts val="100"/>
              </a:spcBef>
            </a:pPr>
            <a:r>
              <a:rPr lang="fr-FR" sz="2000" b="1" i="0" kern="100" spc="-90" baseline="0" dirty="0">
                <a:solidFill>
                  <a:srgbClr val="FFFFFF"/>
                </a:solidFill>
                <a:latin typeface="HelveticaNeueLT Std" panose="020B0604020202020204" pitchFamily="34" charset="77"/>
                <a:cs typeface="Helvetica Neue LT Std 75 Bold"/>
              </a:rPr>
              <a:t>CIOMS </a:t>
            </a:r>
            <a:r>
              <a:rPr lang="fr-FR" sz="2000" b="1" i="0" kern="100" spc="-90" baseline="0" dirty="0" err="1">
                <a:solidFill>
                  <a:srgbClr val="FFFFFF"/>
                </a:solidFill>
                <a:latin typeface="HelveticaNeueLT Std" panose="020B0604020202020204" pitchFamily="34" charset="77"/>
                <a:cs typeface="Helvetica Neue LT Std 75 Bold"/>
              </a:rPr>
              <a:t>Working</a:t>
            </a:r>
            <a:r>
              <a:rPr lang="fr-FR" sz="2000" b="1" i="0" kern="100" spc="-90" baseline="0" dirty="0">
                <a:solidFill>
                  <a:srgbClr val="FFFFFF"/>
                </a:solidFill>
                <a:latin typeface="HelveticaNeueLT Std" panose="020B0604020202020204" pitchFamily="34" charset="77"/>
                <a:cs typeface="Helvetica Neue LT Std 75 Bold"/>
              </a:rPr>
              <a:t> Group XIII consensus report on</a:t>
            </a:r>
            <a:endParaRPr lang="fr-FR" sz="2000" b="1" i="0" kern="100" spc="-90" baseline="0" dirty="0">
              <a:latin typeface="HelveticaNeueLT Std" panose="020B0604020202020204" pitchFamily="34" charset="77"/>
              <a:cs typeface="Helvetica Neue LT Std 75 Bold"/>
            </a:endParaRPr>
          </a:p>
          <a:p>
            <a:pPr marL="12700">
              <a:lnSpc>
                <a:spcPts val="2300"/>
              </a:lnSpc>
            </a:pPr>
            <a:r>
              <a:rPr lang="fr-FR" sz="2000" b="1" i="1" kern="100" spc="-90" baseline="0" dirty="0">
                <a:solidFill>
                  <a:srgbClr val="FFFFFF"/>
                </a:solidFill>
                <a:latin typeface="HelveticaNeueLT Std" panose="020B0604020202020204" pitchFamily="34" charset="77"/>
              </a:rPr>
              <a:t>Real-world data and real-world </a:t>
            </a:r>
            <a:r>
              <a:rPr lang="fr-FR" sz="2000" b="1" i="1" kern="100" spc="-90" baseline="0" dirty="0" err="1">
                <a:solidFill>
                  <a:srgbClr val="FFFFFF"/>
                </a:solidFill>
                <a:latin typeface="HelveticaNeueLT Std" panose="020B0604020202020204" pitchFamily="34" charset="77"/>
              </a:rPr>
              <a:t>evidence</a:t>
            </a:r>
            <a:r>
              <a:rPr lang="fr-FR" sz="2000" b="1" i="1" kern="100" spc="-90" baseline="0" dirty="0">
                <a:solidFill>
                  <a:srgbClr val="FFFFFF"/>
                </a:solidFill>
                <a:latin typeface="HelveticaNeueLT Std" panose="020B0604020202020204" pitchFamily="34" charset="77"/>
              </a:rPr>
              <a:t> in </a:t>
            </a:r>
            <a:r>
              <a:rPr lang="fr-FR" sz="2000" b="1" i="1" kern="100" spc="-90" baseline="0" dirty="0" err="1">
                <a:solidFill>
                  <a:srgbClr val="FFFFFF"/>
                </a:solidFill>
                <a:latin typeface="HelveticaNeueLT Std" panose="020B0604020202020204" pitchFamily="34" charset="77"/>
              </a:rPr>
              <a:t>regulatory</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decision</a:t>
            </a:r>
            <a:r>
              <a:rPr lang="fr-FR" sz="2000" b="1" i="1" kern="100" spc="-90" baseline="0" dirty="0">
                <a:solidFill>
                  <a:srgbClr val="FFFFFF"/>
                </a:solidFill>
                <a:latin typeface="HelveticaNeueLT Std" panose="020B0604020202020204" pitchFamily="34" charset="77"/>
              </a:rPr>
              <a:t> </a:t>
            </a:r>
            <a:r>
              <a:rPr lang="fr-FR" sz="2000" b="1" i="1" kern="100" spc="-90" baseline="0" dirty="0" err="1">
                <a:solidFill>
                  <a:srgbClr val="FFFFFF"/>
                </a:solidFill>
                <a:latin typeface="HelveticaNeueLT Std" panose="020B0604020202020204" pitchFamily="34" charset="77"/>
              </a:rPr>
              <a:t>making</a:t>
            </a:r>
            <a:endParaRPr lang="fr-FR" sz="2000" b="1" i="1" kern="100" spc="-90" baseline="0" dirty="0">
              <a:latin typeface="HelveticaNeueLT Std" panose="020B0604020202020204" pitchFamily="34" charset="77"/>
            </a:endParaRPr>
          </a:p>
        </p:txBody>
      </p:sp>
      <p:sp>
        <p:nvSpPr>
          <p:cNvPr id="11" name="Content Placeholder 2">
            <a:extLst>
              <a:ext uri="{FF2B5EF4-FFF2-40B4-BE49-F238E27FC236}">
                <a16:creationId xmlns:a16="http://schemas.microsoft.com/office/drawing/2014/main" id="{C9626DF5-F9E8-C35B-1C53-982D969114CA}"/>
              </a:ext>
            </a:extLst>
          </p:cNvPr>
          <p:cNvSpPr txBox="1">
            <a:spLocks/>
          </p:cNvSpPr>
          <p:nvPr/>
        </p:nvSpPr>
        <p:spPr>
          <a:xfrm>
            <a:off x="791999" y="2340000"/>
            <a:ext cx="10624147" cy="2965778"/>
          </a:xfrm>
          <a:prstGeom prst="rect">
            <a:avLst/>
          </a:prstGeom>
        </p:spPr>
        <p:txBody>
          <a:bodyPr lIns="0" tIns="0" rIns="0" bIns="0"/>
          <a:lstStyle>
            <a:lvl1pPr marL="514350" indent="-514350" algn="l" defTabSz="914400" rtl="0" eaLnBrk="1" latinLnBrk="0" hangingPunct="1">
              <a:lnSpc>
                <a:spcPct val="90000"/>
              </a:lnSpc>
              <a:spcBef>
                <a:spcPts val="1000"/>
              </a:spcBef>
              <a:buFont typeface="+mj-lt"/>
              <a:buAutoNum type="arabicPeriod"/>
              <a:defRPr sz="1800" b="1" i="0" kern="1200">
                <a:solidFill>
                  <a:srgbClr val="59358C"/>
                </a:solidFill>
                <a:latin typeface="HelveticaNeueLT Std" panose="020B0604020202020204" pitchFamily="34" charset="77"/>
                <a:ea typeface="+mn-ea"/>
                <a:cs typeface="+mn-cs"/>
              </a:defRPr>
            </a:lvl1pPr>
            <a:lvl2pPr marL="800100" indent="-342900" algn="l" defTabSz="914400" rtl="0" eaLnBrk="1" latinLnBrk="0" hangingPunct="1">
              <a:lnSpc>
                <a:spcPct val="90000"/>
              </a:lnSpc>
              <a:spcBef>
                <a:spcPts val="500"/>
              </a:spcBef>
              <a:buFont typeface="+mj-lt"/>
              <a:buAutoNum type="arabicPeriod"/>
              <a:defRPr sz="1500" b="1" i="0" kern="1200">
                <a:solidFill>
                  <a:srgbClr val="575756"/>
                </a:solidFill>
                <a:latin typeface="HelveticaNeueLT Std Cn" panose="020B05060305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Uses of RWE are increasing, mostly in ways that complement rather than replace RCTs.</a:t>
            </a:r>
          </a:p>
          <a:p>
            <a:r>
              <a:rPr lang="en-US" dirty="0"/>
              <a:t>Sources of RWD are becoming more diverse &amp; widespread.</a:t>
            </a:r>
          </a:p>
          <a:p>
            <a:r>
              <a:rPr lang="en-US" dirty="0"/>
              <a:t>Methods to derive valid, actionable RWE from RWD are advancing steadily.</a:t>
            </a:r>
          </a:p>
          <a:p>
            <a:r>
              <a:rPr lang="en-US" dirty="0"/>
              <a:t>Ethics and governance have progressed, but additional work and harmonization are still needed. </a:t>
            </a:r>
          </a:p>
        </p:txBody>
      </p:sp>
    </p:spTree>
    <p:extLst>
      <p:ext uri="{BB962C8B-B14F-4D97-AF65-F5344CB8AC3E}">
        <p14:creationId xmlns:p14="http://schemas.microsoft.com/office/powerpoint/2010/main" val="344807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20E3F99-B4DC-A521-F2CE-4336168A2D5C}"/>
              </a:ext>
            </a:extLst>
          </p:cNvPr>
          <p:cNvPicPr>
            <a:picLocks noChangeAspect="1"/>
          </p:cNvPicPr>
          <p:nvPr/>
        </p:nvPicPr>
        <p:blipFill>
          <a:blip r:embed="rId2"/>
          <a:stretch>
            <a:fillRect/>
          </a:stretch>
        </p:blipFill>
        <p:spPr>
          <a:xfrm>
            <a:off x="432000" y="1194456"/>
            <a:ext cx="9131879" cy="379136"/>
          </a:xfrm>
          <a:prstGeom prst="rect">
            <a:avLst/>
          </a:prstGeom>
        </p:spPr>
      </p:pic>
      <p:sp>
        <p:nvSpPr>
          <p:cNvPr id="5" name="Espace réservé du titre 14">
            <a:extLst>
              <a:ext uri="{FF2B5EF4-FFF2-40B4-BE49-F238E27FC236}">
                <a16:creationId xmlns:a16="http://schemas.microsoft.com/office/drawing/2014/main" id="{5115FCFF-CDD6-72EA-B778-CD040057665A}"/>
              </a:ext>
            </a:extLst>
          </p:cNvPr>
          <p:cNvSpPr txBox="1">
            <a:spLocks/>
          </p:cNvSpPr>
          <p:nvPr/>
        </p:nvSpPr>
        <p:spPr>
          <a:xfrm>
            <a:off x="625151" y="1194457"/>
            <a:ext cx="9843796" cy="37913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en-GB" sz="2400" dirty="0" err="1">
                <a:latin typeface="HelveticaNeueLT Std" panose="020B0604020202020204"/>
              </a:rPr>
              <a:t>CIOMS</a:t>
            </a:r>
            <a:r>
              <a:rPr lang="en-GB" sz="2400" dirty="0">
                <a:latin typeface="HelveticaNeueLT Std" panose="020B0604020202020204"/>
              </a:rPr>
              <a:t> </a:t>
            </a:r>
            <a:r>
              <a:rPr lang="en-GB" sz="2400" dirty="0" err="1">
                <a:latin typeface="HelveticaNeueLT Std" panose="020B0604020202020204"/>
              </a:rPr>
              <a:t>WG</a:t>
            </a:r>
            <a:r>
              <a:rPr lang="en-GB" sz="2400" dirty="0">
                <a:latin typeface="HelveticaNeueLT Std" panose="020B0604020202020204"/>
              </a:rPr>
              <a:t> XIII - </a:t>
            </a:r>
            <a:r>
              <a:rPr lang="en-GB" sz="2400" dirty="0" err="1">
                <a:latin typeface="HelveticaNeueLT Std" panose="020B0604020202020204"/>
              </a:rPr>
              <a:t>RWD</a:t>
            </a:r>
            <a:r>
              <a:rPr lang="en-GB" sz="2400" dirty="0">
                <a:latin typeface="HelveticaNeueLT Std" panose="020B0604020202020204"/>
              </a:rPr>
              <a:t> and RWE in regulatory decision making</a:t>
            </a:r>
            <a:endParaRPr lang="fr-FR" sz="2400" dirty="0">
              <a:latin typeface="HelveticaNeueLT Std" panose="020B0604020202020204"/>
            </a:endParaRPr>
          </a:p>
        </p:txBody>
      </p:sp>
      <p:sp>
        <p:nvSpPr>
          <p:cNvPr id="12" name="Espace réservé du numéro de diapositive 11">
            <a:extLst>
              <a:ext uri="{FF2B5EF4-FFF2-40B4-BE49-F238E27FC236}">
                <a16:creationId xmlns:a16="http://schemas.microsoft.com/office/drawing/2014/main" id="{534BA3E8-43A8-55F3-D249-159E491F8497}"/>
              </a:ext>
            </a:extLst>
          </p:cNvPr>
          <p:cNvSpPr>
            <a:spLocks noGrp="1"/>
          </p:cNvSpPr>
          <p:nvPr>
            <p:ph type="sldNum" sz="quarter" idx="4"/>
          </p:nvPr>
        </p:nvSpPr>
        <p:spPr/>
        <p:txBody>
          <a:bodyPr/>
          <a:lstStyle/>
          <a:p>
            <a:fld id="{AAEB2FEF-DCD5-A644-A69E-0B80797A4AD7}" type="slidenum">
              <a:rPr lang="fr-FR" smtClean="0"/>
              <a:pPr/>
              <a:t>5</a:t>
            </a:fld>
            <a:endParaRPr lang="fr-FR" dirty="0"/>
          </a:p>
        </p:txBody>
      </p:sp>
      <p:sp>
        <p:nvSpPr>
          <p:cNvPr id="13" name="object 10">
            <a:extLst>
              <a:ext uri="{FF2B5EF4-FFF2-40B4-BE49-F238E27FC236}">
                <a16:creationId xmlns:a16="http://schemas.microsoft.com/office/drawing/2014/main" id="{3FE372D7-2690-20B1-A635-229F1FB89D98}"/>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6" name="Content Placeholder 5">
            <a:extLst>
              <a:ext uri="{FF2B5EF4-FFF2-40B4-BE49-F238E27FC236}">
                <a16:creationId xmlns:a16="http://schemas.microsoft.com/office/drawing/2014/main" id="{B7B93F02-DD87-5695-6393-AEF7ED869A75}"/>
              </a:ext>
            </a:extLst>
          </p:cNvPr>
          <p:cNvSpPr>
            <a:spLocks noGrp="1"/>
          </p:cNvSpPr>
          <p:nvPr>
            <p:ph idx="1"/>
          </p:nvPr>
        </p:nvSpPr>
        <p:spPr>
          <a:xfrm>
            <a:off x="792000" y="1980000"/>
            <a:ext cx="6643121" cy="3299617"/>
          </a:xfrm>
        </p:spPr>
        <p:txBody>
          <a:bodyPr>
            <a:normAutofit fontScale="47500" lnSpcReduction="20000"/>
          </a:bodyPr>
          <a:lstStyle/>
          <a:p>
            <a:r>
              <a:rPr lang="fr-CH" sz="3800" dirty="0" err="1"/>
              <a:t>CIOMS</a:t>
            </a:r>
            <a:r>
              <a:rPr lang="fr-CH" sz="3800" dirty="0"/>
              <a:t> International </a:t>
            </a:r>
            <a:r>
              <a:rPr lang="fr-CH" sz="3800" dirty="0" err="1"/>
              <a:t>WG</a:t>
            </a:r>
            <a:r>
              <a:rPr lang="fr-CH" sz="3800" dirty="0"/>
              <a:t> XIII </a:t>
            </a:r>
            <a:r>
              <a:rPr lang="fr-CH" sz="3800" dirty="0" err="1"/>
              <a:t>was</a:t>
            </a:r>
            <a:r>
              <a:rPr lang="fr-CH" sz="3800" dirty="0"/>
              <a:t> </a:t>
            </a:r>
            <a:r>
              <a:rPr lang="fr-CH" sz="3800" dirty="0" err="1"/>
              <a:t>composed</a:t>
            </a:r>
            <a:r>
              <a:rPr lang="fr-CH" sz="3800" dirty="0"/>
              <a:t> of experts </a:t>
            </a:r>
            <a:r>
              <a:rPr lang="fr-CH" sz="3800" dirty="0" err="1"/>
              <a:t>from</a:t>
            </a:r>
            <a:r>
              <a:rPr lang="fr-CH" sz="3800" dirty="0"/>
              <a:t> </a:t>
            </a:r>
            <a:r>
              <a:rPr lang="fr-CH" sz="3800" b="1" dirty="0" err="1"/>
              <a:t>academia</a:t>
            </a:r>
            <a:r>
              <a:rPr lang="fr-CH" sz="3800" b="1" dirty="0"/>
              <a:t>, </a:t>
            </a:r>
            <a:r>
              <a:rPr lang="fr-CH" sz="3800" b="1" dirty="0" err="1"/>
              <a:t>industry</a:t>
            </a:r>
            <a:r>
              <a:rPr lang="fr-CH" sz="3800" b="1" dirty="0"/>
              <a:t> and </a:t>
            </a:r>
            <a:r>
              <a:rPr lang="fr-CH" sz="3800" b="1" dirty="0" err="1"/>
              <a:t>regulators</a:t>
            </a:r>
            <a:r>
              <a:rPr lang="fr-CH" sz="3800" b="1" dirty="0"/>
              <a:t>. </a:t>
            </a:r>
          </a:p>
          <a:p>
            <a:r>
              <a:rPr lang="fr-CH" sz="3800" dirty="0"/>
              <a:t>The </a:t>
            </a:r>
            <a:r>
              <a:rPr lang="fr-CH" sz="3800" dirty="0" err="1"/>
              <a:t>WG</a:t>
            </a:r>
            <a:r>
              <a:rPr lang="fr-CH" sz="3800" dirty="0"/>
              <a:t> XIII </a:t>
            </a:r>
            <a:r>
              <a:rPr lang="en-GB" sz="3800" dirty="0"/>
              <a:t>1st meeting (virtual) was held on 30 March 2020.</a:t>
            </a:r>
          </a:p>
          <a:p>
            <a:r>
              <a:rPr lang="fr-CH" sz="3800" dirty="0" err="1"/>
              <a:t>Since</a:t>
            </a:r>
            <a:r>
              <a:rPr lang="fr-CH" sz="3800" dirty="0"/>
              <a:t> </a:t>
            </a:r>
            <a:r>
              <a:rPr lang="fr-CH" sz="3800" dirty="0" err="1"/>
              <a:t>then</a:t>
            </a:r>
            <a:r>
              <a:rPr lang="fr-CH" sz="3800" dirty="0"/>
              <a:t>, </a:t>
            </a:r>
            <a:r>
              <a:rPr lang="fr-CH" sz="3800" dirty="0" err="1"/>
              <a:t>it</a:t>
            </a:r>
            <a:r>
              <a:rPr lang="fr-CH" sz="3800" dirty="0"/>
              <a:t> </a:t>
            </a:r>
            <a:r>
              <a:rPr lang="fr-CH" sz="3800" dirty="0" err="1"/>
              <a:t>had</a:t>
            </a:r>
            <a:r>
              <a:rPr lang="fr-CH" sz="3800" dirty="0"/>
              <a:t> </a:t>
            </a:r>
            <a:r>
              <a:rPr lang="fr-CH" sz="3800" b="1" dirty="0"/>
              <a:t>17</a:t>
            </a:r>
            <a:r>
              <a:rPr lang="fr-CH" sz="3800" dirty="0"/>
              <a:t> (</a:t>
            </a:r>
            <a:r>
              <a:rPr lang="fr-CH" sz="3800" dirty="0" err="1"/>
              <a:t>only</a:t>
            </a:r>
            <a:r>
              <a:rPr lang="fr-CH" sz="3800" dirty="0"/>
              <a:t>) </a:t>
            </a:r>
            <a:r>
              <a:rPr lang="fr-CH" sz="3800" b="1" dirty="0" err="1"/>
              <a:t>virtual</a:t>
            </a:r>
            <a:r>
              <a:rPr lang="fr-CH" sz="3800" b="1" dirty="0"/>
              <a:t> meetings</a:t>
            </a:r>
            <a:r>
              <a:rPr lang="fr-CH" sz="3800" dirty="0"/>
              <a:t>. First (and last) </a:t>
            </a:r>
            <a:r>
              <a:rPr lang="fr-CH" sz="3800" b="1" dirty="0"/>
              <a:t>in-</a:t>
            </a:r>
            <a:r>
              <a:rPr lang="fr-CH" sz="3800" b="1" dirty="0" err="1"/>
              <a:t>person</a:t>
            </a:r>
            <a:r>
              <a:rPr lang="fr-CH" sz="3800" dirty="0"/>
              <a:t> meeting </a:t>
            </a:r>
            <a:r>
              <a:rPr lang="fr-CH" sz="3800" dirty="0" err="1"/>
              <a:t>was</a:t>
            </a:r>
            <a:r>
              <a:rPr lang="fr-CH" sz="3800" dirty="0"/>
              <a:t> </a:t>
            </a:r>
            <a:r>
              <a:rPr lang="fr-CH" sz="3800" dirty="0" err="1"/>
              <a:t>during</a:t>
            </a:r>
            <a:r>
              <a:rPr lang="fr-CH" sz="3800" dirty="0"/>
              <a:t> 4-5 </a:t>
            </a:r>
            <a:r>
              <a:rPr lang="fr-CH" sz="3800" dirty="0" err="1"/>
              <a:t>October</a:t>
            </a:r>
            <a:r>
              <a:rPr lang="fr-CH" sz="3800" dirty="0"/>
              <a:t> 2023 in Geneva.</a:t>
            </a:r>
          </a:p>
          <a:p>
            <a:r>
              <a:rPr lang="fr-CH" sz="3800" dirty="0"/>
              <a:t>As a </a:t>
            </a:r>
            <a:r>
              <a:rPr lang="fr-CH" sz="3800" dirty="0" err="1"/>
              <a:t>rule</a:t>
            </a:r>
            <a:r>
              <a:rPr lang="fr-CH" sz="3800" dirty="0"/>
              <a:t>, </a:t>
            </a:r>
            <a:r>
              <a:rPr lang="fr-CH" sz="3800" dirty="0" err="1"/>
              <a:t>CIOMS</a:t>
            </a:r>
            <a:r>
              <a:rPr lang="fr-CH" sz="3800" dirty="0"/>
              <a:t> </a:t>
            </a:r>
            <a:r>
              <a:rPr lang="fr-CH" sz="3800" dirty="0" err="1"/>
              <a:t>WG</a:t>
            </a:r>
            <a:r>
              <a:rPr lang="fr-CH" sz="3800" dirty="0"/>
              <a:t> meeting minutes are public. </a:t>
            </a:r>
          </a:p>
          <a:p>
            <a:r>
              <a:rPr lang="fr-CH" sz="3800" dirty="0"/>
              <a:t>Public consultation of the draft report in 2023 </a:t>
            </a:r>
            <a:r>
              <a:rPr lang="fr-CH" sz="3800" dirty="0" err="1"/>
              <a:t>resulted</a:t>
            </a:r>
            <a:r>
              <a:rPr lang="fr-CH" sz="3800" dirty="0"/>
              <a:t> in 900+ </a:t>
            </a:r>
            <a:r>
              <a:rPr lang="fr-CH" sz="3800" dirty="0" err="1"/>
              <a:t>comments</a:t>
            </a:r>
            <a:r>
              <a:rPr lang="fr-CH" sz="3800" dirty="0"/>
              <a:t>.</a:t>
            </a:r>
          </a:p>
          <a:p>
            <a:endParaRPr lang="en-GB" dirty="0"/>
          </a:p>
        </p:txBody>
      </p:sp>
      <p:pic>
        <p:nvPicPr>
          <p:cNvPr id="8" name="Picture 7">
            <a:extLst>
              <a:ext uri="{FF2B5EF4-FFF2-40B4-BE49-F238E27FC236}">
                <a16:creationId xmlns:a16="http://schemas.microsoft.com/office/drawing/2014/main" id="{DCFFC8F3-0A4F-4E8E-9B34-7CBF81FB46BD}"/>
              </a:ext>
            </a:extLst>
          </p:cNvPr>
          <p:cNvPicPr>
            <a:picLocks noChangeAspect="1"/>
          </p:cNvPicPr>
          <p:nvPr/>
        </p:nvPicPr>
        <p:blipFill>
          <a:blip r:embed="rId3"/>
          <a:stretch>
            <a:fillRect/>
          </a:stretch>
        </p:blipFill>
        <p:spPr>
          <a:xfrm>
            <a:off x="7540781" y="1838131"/>
            <a:ext cx="4024415" cy="3561407"/>
          </a:xfrm>
          <a:prstGeom prst="rect">
            <a:avLst/>
          </a:prstGeom>
        </p:spPr>
      </p:pic>
    </p:spTree>
    <p:extLst>
      <p:ext uri="{BB962C8B-B14F-4D97-AF65-F5344CB8AC3E}">
        <p14:creationId xmlns:p14="http://schemas.microsoft.com/office/powerpoint/2010/main" val="2943302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bject 10"/>
          <p:cNvSpPr txBox="1"/>
          <p:nvPr/>
        </p:nvSpPr>
        <p:spPr>
          <a:xfrm>
            <a:off x="2447999" y="444701"/>
            <a:ext cx="8380119" cy="584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indent="12700" defTabSz="914400">
              <a:lnSpc>
                <a:spcPts val="2300"/>
              </a:lnSpc>
              <a:spcBef>
                <a:spcPts val="100"/>
              </a:spcBef>
              <a:defRPr sz="2000" b="1" spc="-90">
                <a:solidFill>
                  <a:srgbClr val="FFFFFF"/>
                </a:solidFill>
                <a:latin typeface="HelveticaNeueLT Std"/>
                <a:ea typeface="HelveticaNeueLT Std"/>
                <a:cs typeface="HelveticaNeueLT Std"/>
                <a:sym typeface="HelveticaNeueLT Std"/>
              </a:defRPr>
            </a:pPr>
            <a:r>
              <a:t>CIOMS Working Group XIII consensus report on</a:t>
            </a:r>
          </a:p>
          <a:p>
            <a:pPr indent="12700" defTabSz="914400">
              <a:lnSpc>
                <a:spcPts val="2300"/>
              </a:lnSpc>
              <a:defRPr sz="2000" b="1" i="1" spc="-90">
                <a:solidFill>
                  <a:srgbClr val="FFFFFF"/>
                </a:solidFill>
                <a:latin typeface="HelveticaNeueLT Std"/>
                <a:ea typeface="HelveticaNeueLT Std"/>
                <a:cs typeface="HelveticaNeueLT Std"/>
                <a:sym typeface="HelveticaNeueLT Std"/>
              </a:defRPr>
            </a:pPr>
            <a:r>
              <a:t>Real-world data and real-world evidence in regulatory decision making</a:t>
            </a:r>
          </a:p>
        </p:txBody>
      </p:sp>
    </p:spTree>
    <p:extLst>
      <p:ext uri="{BB962C8B-B14F-4D97-AF65-F5344CB8AC3E}">
        <p14:creationId xmlns:p14="http://schemas.microsoft.com/office/powerpoint/2010/main" val="334242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14">
            <a:extLst>
              <a:ext uri="{FF2B5EF4-FFF2-40B4-BE49-F238E27FC236}">
                <a16:creationId xmlns:a16="http://schemas.microsoft.com/office/drawing/2014/main" id="{943498FA-0EF3-301F-DA45-1CB153DE3A90}"/>
              </a:ext>
            </a:extLst>
          </p:cNvPr>
          <p:cNvPicPr>
            <a:picLocks noChangeAspect="1"/>
          </p:cNvPicPr>
          <p:nvPr/>
        </p:nvPicPr>
        <p:blipFill>
          <a:blip r:embed="rId2"/>
          <a:stretch>
            <a:fillRect/>
          </a:stretch>
        </p:blipFill>
        <p:spPr>
          <a:xfrm>
            <a:off x="3714499" y="930246"/>
            <a:ext cx="4410107" cy="431800"/>
          </a:xfrm>
          <a:prstGeom prst="rect">
            <a:avLst/>
          </a:prstGeom>
        </p:spPr>
      </p:pic>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6</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4002817" y="1038424"/>
            <a:ext cx="3833468" cy="21544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pPr>
              <a:defRPr/>
            </a:pPr>
            <a:r>
              <a:rPr lang="en-US" sz="2400" dirty="0">
                <a:latin typeface="HelveticaNeueLT Std" panose="020B0604020202020204"/>
              </a:rPr>
              <a:t>Report content (123 pages): </a:t>
            </a:r>
          </a:p>
        </p:txBody>
      </p:sp>
      <p:pic>
        <p:nvPicPr>
          <p:cNvPr id="8" name="Content Placeholder 7">
            <a:extLst>
              <a:ext uri="{FF2B5EF4-FFF2-40B4-BE49-F238E27FC236}">
                <a16:creationId xmlns:a16="http://schemas.microsoft.com/office/drawing/2014/main" id="{2DBA3C5D-A047-B27F-F927-7E8E86A31F67}"/>
              </a:ext>
            </a:extLst>
          </p:cNvPr>
          <p:cNvPicPr>
            <a:picLocks noGrp="1" noChangeAspect="1"/>
          </p:cNvPicPr>
          <p:nvPr>
            <p:ph idx="1"/>
          </p:nvPr>
        </p:nvPicPr>
        <p:blipFill>
          <a:blip r:embed="rId3"/>
          <a:stretch>
            <a:fillRect/>
          </a:stretch>
        </p:blipFill>
        <p:spPr>
          <a:xfrm>
            <a:off x="181661" y="1726959"/>
            <a:ext cx="2445929" cy="3667125"/>
          </a:xfrm>
          <a:prstGeom prst="rect">
            <a:avLst/>
          </a:prstGeom>
        </p:spPr>
      </p:pic>
      <p:graphicFrame>
        <p:nvGraphicFramePr>
          <p:cNvPr id="9" name="Table 8">
            <a:extLst>
              <a:ext uri="{FF2B5EF4-FFF2-40B4-BE49-F238E27FC236}">
                <a16:creationId xmlns:a16="http://schemas.microsoft.com/office/drawing/2014/main" id="{D78A7BE7-52E4-C5D9-8AA8-6F63BCA33499}"/>
              </a:ext>
            </a:extLst>
          </p:cNvPr>
          <p:cNvGraphicFramePr>
            <a:graphicFrameLocks noGrp="1"/>
          </p:cNvGraphicFramePr>
          <p:nvPr>
            <p:extLst>
              <p:ext uri="{D42A27DB-BD31-4B8C-83A1-F6EECF244321}">
                <p14:modId xmlns:p14="http://schemas.microsoft.com/office/powerpoint/2010/main" val="4062341604"/>
              </p:ext>
            </p:extLst>
          </p:nvPr>
        </p:nvGraphicFramePr>
        <p:xfrm>
          <a:off x="2915787" y="1447446"/>
          <a:ext cx="6007531" cy="4480308"/>
        </p:xfrm>
        <a:graphic>
          <a:graphicData uri="http://schemas.openxmlformats.org/drawingml/2006/table">
            <a:tbl>
              <a:tblPr firstRow="1" bandRow="1">
                <a:tableStyleId>{5940675A-B579-460E-94D1-54222C63F5DA}</a:tableStyleId>
              </a:tblPr>
              <a:tblGrid>
                <a:gridCol w="6007531">
                  <a:extLst>
                    <a:ext uri="{9D8B030D-6E8A-4147-A177-3AD203B41FA5}">
                      <a16:colId xmlns:a16="http://schemas.microsoft.com/office/drawing/2014/main" val="65900904"/>
                    </a:ext>
                  </a:extLst>
                </a:gridCol>
              </a:tblGrid>
              <a:tr h="299593">
                <a:tc>
                  <a:txBody>
                    <a:bodyPr/>
                    <a:lstStyle/>
                    <a:p>
                      <a:r>
                        <a:rPr lang="en-US" sz="1600" b="0" dirty="0">
                          <a:solidFill>
                            <a:schemeClr val="accent1">
                              <a:lumMod val="50000"/>
                            </a:schemeClr>
                          </a:solidFill>
                        </a:rPr>
                        <a:t>Preface</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545092"/>
                  </a:ext>
                </a:extLst>
              </a:tr>
              <a:tr h="299593">
                <a:tc>
                  <a:txBody>
                    <a:bodyPr/>
                    <a:lstStyle/>
                    <a:p>
                      <a:r>
                        <a:rPr lang="en-US" sz="1600" b="0" dirty="0">
                          <a:solidFill>
                            <a:schemeClr val="accent1">
                              <a:lumMod val="50000"/>
                            </a:schemeClr>
                          </a:solidFill>
                        </a:rPr>
                        <a:t>Executive summary</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085168"/>
                  </a:ext>
                </a:extLst>
              </a:tr>
              <a:tr h="299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lumMod val="50000"/>
                            </a:schemeClr>
                          </a:solidFill>
                        </a:rPr>
                        <a:t>Introduction </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086889"/>
                  </a:ext>
                </a:extLst>
              </a:tr>
              <a:tr h="310393">
                <a:tc>
                  <a:txBody>
                    <a:bodyPr/>
                    <a:lstStyle/>
                    <a:p>
                      <a:r>
                        <a:rPr lang="en-US" sz="1600" b="0" dirty="0">
                          <a:solidFill>
                            <a:schemeClr val="accent1">
                              <a:lumMod val="50000"/>
                            </a:schemeClr>
                          </a:solidFill>
                        </a:rPr>
                        <a:t>Chapter 1: </a:t>
                      </a:r>
                      <a:r>
                        <a:rPr lang="en-GB" sz="1600" b="0" i="0" u="none" strike="noStrike" kern="1200" baseline="0" dirty="0">
                          <a:solidFill>
                            <a:srgbClr val="002060"/>
                          </a:solidFill>
                          <a:latin typeface="+mn-lt"/>
                          <a:ea typeface="+mn-ea"/>
                          <a:cs typeface="+mn-cs"/>
                        </a:rPr>
                        <a:t>Real-world evidence for decision making during the product lifecycle </a:t>
                      </a:r>
                      <a:endParaRPr lang="en-US" sz="1600" b="0" dirty="0">
                        <a:solidFill>
                          <a:srgbClr val="002060"/>
                        </a:solidFill>
                      </a:endParaRP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35129"/>
                  </a:ext>
                </a:extLst>
              </a:tr>
              <a:tr h="299593">
                <a:tc>
                  <a:txBody>
                    <a:bodyPr/>
                    <a:lstStyle/>
                    <a:p>
                      <a:r>
                        <a:rPr lang="en-US" sz="1600" b="0" dirty="0">
                          <a:solidFill>
                            <a:schemeClr val="accent1">
                              <a:lumMod val="50000"/>
                            </a:schemeClr>
                          </a:solidFill>
                        </a:rPr>
                        <a:t>Chapter 2: Sources of r</a:t>
                      </a:r>
                      <a:r>
                        <a:rPr lang="en-US" sz="1600" b="0" dirty="0">
                          <a:solidFill>
                            <a:srgbClr val="002060"/>
                          </a:solidFill>
                        </a:rPr>
                        <a:t>e</a:t>
                      </a:r>
                      <a:r>
                        <a:rPr lang="en-US" sz="1600" b="0" dirty="0">
                          <a:solidFill>
                            <a:schemeClr val="accent1">
                              <a:lumMod val="50000"/>
                            </a:schemeClr>
                          </a:solidFill>
                        </a:rPr>
                        <a:t>al-world data </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092637"/>
                  </a:ext>
                </a:extLst>
              </a:tr>
              <a:tr h="2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lumMod val="50000"/>
                            </a:schemeClr>
                          </a:solidFill>
                        </a:rPr>
                        <a:t>Chapter 3:</a:t>
                      </a:r>
                      <a:r>
                        <a:rPr lang="en-US" sz="1600" b="0" baseline="0" dirty="0">
                          <a:solidFill>
                            <a:schemeClr val="accent1">
                              <a:lumMod val="50000"/>
                            </a:schemeClr>
                          </a:solidFill>
                        </a:rPr>
                        <a:t> R</a:t>
                      </a:r>
                      <a:r>
                        <a:rPr lang="en-GB" sz="1600" b="0" u="none" strike="noStrike" kern="1200" dirty="0" err="1">
                          <a:solidFill>
                            <a:schemeClr val="accent1">
                              <a:lumMod val="50000"/>
                            </a:schemeClr>
                          </a:solidFill>
                          <a:effectLst>
                            <a:glow>
                              <a:srgbClr val="000000"/>
                            </a:glow>
                            <a:outerShdw sx="0" sy="0">
                              <a:srgbClr val="000000"/>
                            </a:outerShdw>
                            <a:reflection stA="0" endPos="0" fadeDir="0" sx="0" sy="0"/>
                          </a:effectLst>
                          <a:latin typeface="+mn-lt"/>
                          <a:ea typeface="+mn-ea"/>
                          <a:cs typeface="+mn-cs"/>
                        </a:rPr>
                        <a:t>eal</a:t>
                      </a:r>
                      <a:r>
                        <a:rPr lang="en-GB" sz="1600" b="0" u="none" strike="noStrike" kern="1200" dirty="0">
                          <a:solidFill>
                            <a:schemeClr val="accent1">
                              <a:lumMod val="50000"/>
                            </a:schemeClr>
                          </a:solidFill>
                          <a:effectLst>
                            <a:glow>
                              <a:srgbClr val="000000"/>
                            </a:glow>
                            <a:outerShdw sx="0" sy="0">
                              <a:srgbClr val="000000"/>
                            </a:outerShdw>
                            <a:reflection stA="0" endPos="0" fadeDir="0" sx="0" sy="0"/>
                          </a:effectLst>
                          <a:latin typeface="+mn-lt"/>
                          <a:ea typeface="+mn-ea"/>
                          <a:cs typeface="+mn-cs"/>
                        </a:rPr>
                        <a:t>-world evidence for regulatory use: key  considerations </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938540"/>
                  </a:ext>
                </a:extLst>
              </a:tr>
              <a:tr h="299593">
                <a:tc>
                  <a:txBody>
                    <a:bodyPr/>
                    <a:lstStyle/>
                    <a:p>
                      <a:r>
                        <a:rPr lang="en-US" sz="1600" b="0" dirty="0">
                          <a:solidFill>
                            <a:schemeClr val="accent1">
                              <a:lumMod val="50000"/>
                            </a:schemeClr>
                          </a:solidFill>
                        </a:rPr>
                        <a:t>Chapter 4: Ethics and governance </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7207662"/>
                  </a:ext>
                </a:extLst>
              </a:tr>
              <a:tr h="299593">
                <a:tc>
                  <a:txBody>
                    <a:bodyPr/>
                    <a:lstStyle/>
                    <a:p>
                      <a:r>
                        <a:rPr lang="en-US" sz="1600" b="0" dirty="0">
                          <a:solidFill>
                            <a:schemeClr val="accent1">
                              <a:lumMod val="50000"/>
                            </a:schemeClr>
                          </a:solidFill>
                        </a:rPr>
                        <a:t>Chapter 5: Conclusions and future directions </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275486"/>
                  </a:ext>
                </a:extLst>
              </a:tr>
              <a:tr h="1548999">
                <a:tc>
                  <a:txBody>
                    <a:bodyPr/>
                    <a:lstStyle/>
                    <a:p>
                      <a:r>
                        <a:rPr lang="en-US" sz="1600" b="0" dirty="0">
                          <a:solidFill>
                            <a:schemeClr val="accent1">
                              <a:lumMod val="50000"/>
                            </a:schemeClr>
                          </a:solidFill>
                        </a:rPr>
                        <a:t>Appendices: </a:t>
                      </a:r>
                    </a:p>
                    <a:p>
                      <a:pPr marL="342900" indent="-342900">
                        <a:buAutoNum type="arabicPeriod"/>
                      </a:pPr>
                      <a:r>
                        <a:rPr lang="en-US" sz="1600" b="0" dirty="0">
                          <a:solidFill>
                            <a:schemeClr val="accent1">
                              <a:lumMod val="50000"/>
                            </a:schemeClr>
                          </a:solidFill>
                        </a:rPr>
                        <a:t>Case studies (A to H,</a:t>
                      </a:r>
                      <a:r>
                        <a:rPr lang="en-US" sz="1600" b="0" baseline="0" dirty="0">
                          <a:solidFill>
                            <a:schemeClr val="accent1">
                              <a:lumMod val="50000"/>
                            </a:schemeClr>
                          </a:solidFill>
                        </a:rPr>
                        <a:t> 8</a:t>
                      </a:r>
                      <a:r>
                        <a:rPr lang="en-US" sz="1600" b="0" dirty="0">
                          <a:solidFill>
                            <a:schemeClr val="accent1">
                              <a:lumMod val="50000"/>
                            </a:schemeClr>
                          </a:solidFill>
                        </a:rPr>
                        <a:t>)</a:t>
                      </a:r>
                    </a:p>
                    <a:p>
                      <a:pPr marL="342900" indent="-342900">
                        <a:buAutoNum type="arabicPeriod"/>
                      </a:pPr>
                      <a:r>
                        <a:rPr lang="en-GB" sz="1600" b="0" kern="1200" dirty="0">
                          <a:solidFill>
                            <a:schemeClr val="accent1">
                              <a:lumMod val="50000"/>
                            </a:schemeClr>
                          </a:solidFill>
                          <a:effectLst/>
                          <a:latin typeface="+mn-lt"/>
                          <a:ea typeface="+mn-ea"/>
                          <a:cs typeface="+mn-cs"/>
                        </a:rPr>
                        <a:t>ICMRA statement on international collaboration to enable real-world evidence (RWE) for regulatory decision-making</a:t>
                      </a:r>
                      <a:endParaRPr lang="en-US" sz="1600" b="0" dirty="0">
                        <a:solidFill>
                          <a:schemeClr val="accent1">
                            <a:lumMod val="50000"/>
                          </a:schemeClr>
                        </a:solidFill>
                      </a:endParaRPr>
                    </a:p>
                    <a:p>
                      <a:pPr marL="342900" indent="-342900">
                        <a:buAutoNum type="arabicPeriod"/>
                      </a:pPr>
                      <a:r>
                        <a:rPr lang="en-US" sz="1600" b="0" dirty="0">
                          <a:solidFill>
                            <a:schemeClr val="accent1">
                              <a:lumMod val="50000"/>
                            </a:schemeClr>
                          </a:solidFill>
                        </a:rPr>
                        <a:t>CIOMS Working Group</a:t>
                      </a:r>
                      <a:r>
                        <a:rPr lang="en-US" sz="1600" b="0" baseline="0" dirty="0">
                          <a:solidFill>
                            <a:schemeClr val="accent1">
                              <a:lumMod val="50000"/>
                            </a:schemeClr>
                          </a:solidFill>
                        </a:rPr>
                        <a:t> membership and meetings</a:t>
                      </a:r>
                      <a:r>
                        <a:rPr lang="en-US" sz="1600" b="0" dirty="0">
                          <a:solidFill>
                            <a:schemeClr val="accent1">
                              <a:lumMod val="50000"/>
                            </a:schemeClr>
                          </a:solidFill>
                        </a:rPr>
                        <a:t> </a:t>
                      </a:r>
                    </a:p>
                    <a:p>
                      <a:pPr marL="342900" indent="-342900">
                        <a:buAutoNum type="arabicPeriod"/>
                      </a:pPr>
                      <a:r>
                        <a:rPr lang="en-US" sz="1600" b="0" dirty="0">
                          <a:solidFill>
                            <a:schemeClr val="accent1">
                              <a:lumMod val="50000"/>
                            </a:schemeClr>
                          </a:solidFill>
                        </a:rPr>
                        <a:t>List of public consultation</a:t>
                      </a:r>
                      <a:r>
                        <a:rPr lang="en-US" sz="1600" b="0" baseline="0" dirty="0">
                          <a:solidFill>
                            <a:schemeClr val="accent1">
                              <a:lumMod val="50000"/>
                            </a:schemeClr>
                          </a:solidFill>
                        </a:rPr>
                        <a:t> </a:t>
                      </a:r>
                      <a:r>
                        <a:rPr lang="en-US" sz="1600" b="0" dirty="0">
                          <a:solidFill>
                            <a:schemeClr val="accent1">
                              <a:lumMod val="50000"/>
                            </a:schemeClr>
                          </a:solidFill>
                        </a:rPr>
                        <a:t>commentators </a:t>
                      </a:r>
                    </a:p>
                  </a:txBody>
                  <a:tcPr marL="91437" marR="91437" marT="45706" marB="4570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3893810"/>
                  </a:ext>
                </a:extLst>
              </a:tr>
            </a:tbl>
          </a:graphicData>
        </a:graphic>
      </p:graphicFrame>
      <p:pic>
        <p:nvPicPr>
          <p:cNvPr id="5" name="Picture 4">
            <a:extLst>
              <a:ext uri="{FF2B5EF4-FFF2-40B4-BE49-F238E27FC236}">
                <a16:creationId xmlns:a16="http://schemas.microsoft.com/office/drawing/2014/main" id="{052F53AD-1654-E645-9A0D-03C9CD49712E}"/>
              </a:ext>
            </a:extLst>
          </p:cNvPr>
          <p:cNvPicPr>
            <a:picLocks noChangeAspect="1"/>
          </p:cNvPicPr>
          <p:nvPr/>
        </p:nvPicPr>
        <p:blipFill>
          <a:blip r:embed="rId4"/>
          <a:stretch>
            <a:fillRect/>
          </a:stretch>
        </p:blipFill>
        <p:spPr>
          <a:xfrm>
            <a:off x="9593786" y="1726959"/>
            <a:ext cx="2416553" cy="3667126"/>
          </a:xfrm>
          <a:prstGeom prst="rect">
            <a:avLst/>
          </a:prstGeom>
        </p:spPr>
      </p:pic>
      <p:sp>
        <p:nvSpPr>
          <p:cNvPr id="6" name="TextBox 5">
            <a:extLst>
              <a:ext uri="{FF2B5EF4-FFF2-40B4-BE49-F238E27FC236}">
                <a16:creationId xmlns:a16="http://schemas.microsoft.com/office/drawing/2014/main" id="{F4C81F2F-BF05-357F-DE44-89D5804FD6E6}"/>
              </a:ext>
            </a:extLst>
          </p:cNvPr>
          <p:cNvSpPr txBox="1"/>
          <p:nvPr/>
        </p:nvSpPr>
        <p:spPr>
          <a:xfrm>
            <a:off x="181661" y="5512205"/>
            <a:ext cx="2583271" cy="292388"/>
          </a:xfrm>
          <a:prstGeom prst="rect">
            <a:avLst/>
          </a:prstGeom>
          <a:noFill/>
        </p:spPr>
        <p:txBody>
          <a:bodyPr wrap="none" rtlCol="0">
            <a:spAutoFit/>
          </a:bodyPr>
          <a:lstStyle/>
          <a:p>
            <a:r>
              <a:rPr lang="en-GB" sz="1300" dirty="0">
                <a:hlinkClick r:id="rId5"/>
              </a:rPr>
              <a:t>https://doi.org/10.56759/kfxh6213</a:t>
            </a:r>
            <a:endParaRPr lang="en-GB" sz="1300" dirty="0"/>
          </a:p>
        </p:txBody>
      </p:sp>
      <p:sp>
        <p:nvSpPr>
          <p:cNvPr id="11" name="TextBox 10">
            <a:extLst>
              <a:ext uri="{FF2B5EF4-FFF2-40B4-BE49-F238E27FC236}">
                <a16:creationId xmlns:a16="http://schemas.microsoft.com/office/drawing/2014/main" id="{EACDA54A-9F74-9A5A-372D-7B9FDE407A0E}"/>
              </a:ext>
            </a:extLst>
          </p:cNvPr>
          <p:cNvSpPr txBox="1"/>
          <p:nvPr/>
        </p:nvSpPr>
        <p:spPr>
          <a:xfrm>
            <a:off x="9690382" y="5445944"/>
            <a:ext cx="2449388" cy="307777"/>
          </a:xfrm>
          <a:prstGeom prst="rect">
            <a:avLst/>
          </a:prstGeom>
          <a:noFill/>
        </p:spPr>
        <p:txBody>
          <a:bodyPr wrap="none" rtlCol="0">
            <a:spAutoFit/>
          </a:bodyPr>
          <a:lstStyle/>
          <a:p>
            <a:r>
              <a:rPr lang="en-GB" sz="1400" dirty="0">
                <a:solidFill>
                  <a:srgbClr val="0069B4"/>
                </a:solidFill>
                <a:hlinkClick r:id="rId6"/>
              </a:rPr>
              <a:t>https://cioms.ch/publications/</a:t>
            </a:r>
            <a:r>
              <a:rPr lang="en-GB" sz="1400" dirty="0">
                <a:solidFill>
                  <a:srgbClr val="0069B4"/>
                </a:solidFill>
              </a:rPr>
              <a:t> </a:t>
            </a:r>
          </a:p>
        </p:txBody>
      </p:sp>
    </p:spTree>
    <p:extLst>
      <p:ext uri="{BB962C8B-B14F-4D97-AF65-F5344CB8AC3E}">
        <p14:creationId xmlns:p14="http://schemas.microsoft.com/office/powerpoint/2010/main" val="245226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53A4F1-1CD1-8408-89A3-19681EB8EE91}"/>
              </a:ext>
            </a:extLst>
          </p:cNvPr>
          <p:cNvSpPr>
            <a:spLocks noGrp="1"/>
          </p:cNvSpPr>
          <p:nvPr>
            <p:ph type="sldNum" sz="quarter" idx="4"/>
          </p:nvPr>
        </p:nvSpPr>
        <p:spPr/>
        <p:txBody>
          <a:bodyPr/>
          <a:lstStyle/>
          <a:p>
            <a:fld id="{AAEB2FEF-DCD5-A644-A69E-0B80797A4AD7}" type="slidenum">
              <a:rPr lang="fr-FR" smtClean="0"/>
              <a:pPr/>
              <a:t>7</a:t>
            </a:fld>
            <a:endParaRPr lang="fr-FR" dirty="0"/>
          </a:p>
        </p:txBody>
      </p:sp>
      <p:sp>
        <p:nvSpPr>
          <p:cNvPr id="4" name="object 45">
            <a:extLst>
              <a:ext uri="{FF2B5EF4-FFF2-40B4-BE49-F238E27FC236}">
                <a16:creationId xmlns:a16="http://schemas.microsoft.com/office/drawing/2014/main" id="{7BF5024D-BE05-7841-42A0-1D073601E284}"/>
              </a:ext>
            </a:extLst>
          </p:cNvPr>
          <p:cNvSpPr txBox="1">
            <a:spLocks/>
          </p:cNvSpPr>
          <p:nvPr/>
        </p:nvSpPr>
        <p:spPr>
          <a:xfrm>
            <a:off x="539457" y="943594"/>
            <a:ext cx="7040880"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fr-CH" sz="2400" dirty="0">
                <a:latin typeface="Candara" panose="020E0502030303020204" pitchFamily="34" charset="0"/>
              </a:rPr>
              <a:t>No </a:t>
            </a:r>
            <a:r>
              <a:rPr lang="fr-CH" sz="2400" dirty="0" err="1">
                <a:latin typeface="Candara" panose="020E0502030303020204" pitchFamily="34" charset="0"/>
              </a:rPr>
              <a:t>Glossary</a:t>
            </a:r>
            <a:r>
              <a:rPr lang="fr-CH" sz="2400" dirty="0">
                <a:latin typeface="Candara" panose="020E0502030303020204" pitchFamily="34" charset="0"/>
              </a:rPr>
              <a:t> – but </a:t>
            </a:r>
            <a:r>
              <a:rPr lang="fr-CH" sz="2400" dirty="0" err="1">
                <a:latin typeface="Candara" panose="020E0502030303020204" pitchFamily="34" charset="0"/>
              </a:rPr>
              <a:t>some</a:t>
            </a:r>
            <a:r>
              <a:rPr lang="fr-CH" sz="2400" dirty="0">
                <a:latin typeface="Candara" panose="020E0502030303020204" pitchFamily="34" charset="0"/>
              </a:rPr>
              <a:t> </a:t>
            </a:r>
            <a:r>
              <a:rPr lang="fr-CH" sz="2400" dirty="0" err="1">
                <a:latin typeface="Candara" panose="020E0502030303020204" pitchFamily="34" charset="0"/>
              </a:rPr>
              <a:t>definitions</a:t>
            </a:r>
            <a:r>
              <a:rPr lang="fr-CH" sz="2400" dirty="0">
                <a:latin typeface="Candara" panose="020E0502030303020204" pitchFamily="34" charset="0"/>
              </a:rPr>
              <a:t> </a:t>
            </a:r>
            <a:endParaRPr lang="fr-FR" sz="2400" b="1" i="1" spc="-10" dirty="0">
              <a:solidFill>
                <a:srgbClr val="59358C"/>
              </a:solidFill>
              <a:latin typeface="HelveticaNeueLT Std" panose="020B0604020202020204" pitchFamily="34" charset="77"/>
            </a:endParaRPr>
          </a:p>
        </p:txBody>
      </p:sp>
      <p:sp>
        <p:nvSpPr>
          <p:cNvPr id="5" name="object 51">
            <a:extLst>
              <a:ext uri="{FF2B5EF4-FFF2-40B4-BE49-F238E27FC236}">
                <a16:creationId xmlns:a16="http://schemas.microsoft.com/office/drawing/2014/main" id="{BA6D1877-DA7A-5C5D-18C1-49216E6D8535}"/>
              </a:ext>
            </a:extLst>
          </p:cNvPr>
          <p:cNvSpPr txBox="1"/>
          <p:nvPr/>
        </p:nvSpPr>
        <p:spPr>
          <a:xfrm>
            <a:off x="8891901" y="4416120"/>
            <a:ext cx="2299335" cy="1523494"/>
          </a:xfrm>
          <a:prstGeom prst="rect">
            <a:avLst/>
          </a:prstGeom>
        </p:spPr>
        <p:txBody>
          <a:bodyPr vert="horz" wrap="square" lIns="0" tIns="0" rIns="0" bIns="0" rtlCol="0">
            <a:spAutoFit/>
          </a:bodyPr>
          <a:lstStyle/>
          <a:p>
            <a:pPr marL="95250" marR="131445" indent="-83185">
              <a:lnSpc>
                <a:spcPct val="100000"/>
              </a:lnSpc>
              <a:spcBef>
                <a:spcPts val="100"/>
              </a:spcBef>
            </a:pPr>
            <a:r>
              <a:rPr sz="1100" dirty="0">
                <a:solidFill>
                  <a:srgbClr val="575756"/>
                </a:solidFill>
                <a:latin typeface="HelveticaNeueLT Std Cn"/>
                <a:cs typeface="HelveticaNeueLT Std Cn"/>
              </a:rPr>
              <a:t>*</a:t>
            </a:r>
            <a:r>
              <a:rPr sz="1100" spc="-1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Bate</a:t>
            </a:r>
            <a:r>
              <a:rPr sz="1100" spc="-5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A,</a:t>
            </a:r>
            <a:r>
              <a:rPr sz="1100" spc="-5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Juniper</a:t>
            </a:r>
            <a:r>
              <a:rPr sz="1100" spc="-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J,</a:t>
            </a:r>
            <a:r>
              <a:rPr sz="1100" spc="-5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Lawton</a:t>
            </a:r>
            <a:r>
              <a:rPr sz="1100" spc="-5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AM,</a:t>
            </a:r>
            <a:r>
              <a:rPr sz="1100" spc="-85" dirty="0">
                <a:solidFill>
                  <a:srgbClr val="575756"/>
                </a:solidFill>
                <a:latin typeface="HelveticaNeueLT Std Cn"/>
                <a:cs typeface="HelveticaNeueLT Std Cn"/>
              </a:rPr>
              <a:t> </a:t>
            </a:r>
            <a:r>
              <a:rPr sz="1100" spc="-10" dirty="0">
                <a:solidFill>
                  <a:srgbClr val="575756"/>
                </a:solidFill>
                <a:latin typeface="HelveticaNeueLT Std Cn"/>
                <a:cs typeface="HelveticaNeueLT Std Cn"/>
              </a:rPr>
              <a:t>Thwaites </a:t>
            </a:r>
            <a:r>
              <a:rPr sz="1100" dirty="0">
                <a:solidFill>
                  <a:srgbClr val="575756"/>
                </a:solidFill>
                <a:latin typeface="HelveticaNeueLT Std Cn"/>
                <a:cs typeface="HelveticaNeueLT Std Cn"/>
              </a:rPr>
              <a:t>RM.</a:t>
            </a:r>
            <a:r>
              <a:rPr sz="1100" spc="-6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Designing</a:t>
            </a:r>
            <a:r>
              <a:rPr sz="1100" spc="-1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and</a:t>
            </a:r>
            <a:r>
              <a:rPr sz="1100" spc="-2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incorporating</a:t>
            </a:r>
            <a:r>
              <a:rPr sz="1100" spc="-1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a</a:t>
            </a:r>
            <a:r>
              <a:rPr sz="1100" spc="-15" dirty="0">
                <a:solidFill>
                  <a:srgbClr val="575756"/>
                </a:solidFill>
                <a:latin typeface="HelveticaNeueLT Std Cn"/>
                <a:cs typeface="HelveticaNeueLT Std Cn"/>
              </a:rPr>
              <a:t> </a:t>
            </a:r>
            <a:r>
              <a:rPr sz="1100" spc="-20" dirty="0">
                <a:solidFill>
                  <a:srgbClr val="575756"/>
                </a:solidFill>
                <a:latin typeface="HelveticaNeueLT Std Cn"/>
                <a:cs typeface="HelveticaNeueLT Std Cn"/>
              </a:rPr>
              <a:t>real </a:t>
            </a:r>
            <a:r>
              <a:rPr sz="1100" dirty="0">
                <a:solidFill>
                  <a:srgbClr val="575756"/>
                </a:solidFill>
                <a:latin typeface="HelveticaNeueLT Std Cn"/>
                <a:cs typeface="HelveticaNeueLT Std Cn"/>
              </a:rPr>
              <a:t>world</a:t>
            </a:r>
            <a:r>
              <a:rPr sz="1100" spc="-2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data</a:t>
            </a:r>
            <a:r>
              <a:rPr sz="1100" spc="-1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approach</a:t>
            </a:r>
            <a:r>
              <a:rPr sz="1100" spc="-1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to</a:t>
            </a:r>
            <a:r>
              <a:rPr sz="1100" spc="-15" dirty="0">
                <a:solidFill>
                  <a:srgbClr val="575756"/>
                </a:solidFill>
                <a:latin typeface="HelveticaNeueLT Std Cn"/>
                <a:cs typeface="HelveticaNeueLT Std Cn"/>
              </a:rPr>
              <a:t> </a:t>
            </a:r>
            <a:r>
              <a:rPr sz="1100" spc="-10" dirty="0">
                <a:solidFill>
                  <a:srgbClr val="575756"/>
                </a:solidFill>
                <a:latin typeface="HelveticaNeueLT Std Cn"/>
                <a:cs typeface="HelveticaNeueLT Std Cn"/>
              </a:rPr>
              <a:t>international </a:t>
            </a:r>
            <a:r>
              <a:rPr sz="1100" dirty="0">
                <a:solidFill>
                  <a:srgbClr val="575756"/>
                </a:solidFill>
                <a:latin typeface="HelveticaNeueLT Std Cn"/>
                <a:cs typeface="HelveticaNeueLT Std Cn"/>
              </a:rPr>
              <a:t>drug</a:t>
            </a:r>
            <a:r>
              <a:rPr sz="1100" spc="-2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development</a:t>
            </a:r>
            <a:r>
              <a:rPr sz="1100" spc="-2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and</a:t>
            </a:r>
            <a:r>
              <a:rPr sz="1100" spc="-2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use:</a:t>
            </a:r>
            <a:r>
              <a:rPr sz="1100" spc="-6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what</a:t>
            </a:r>
            <a:r>
              <a:rPr sz="1100" spc="-2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the</a:t>
            </a:r>
            <a:r>
              <a:rPr sz="1100" spc="-25" dirty="0">
                <a:solidFill>
                  <a:srgbClr val="575756"/>
                </a:solidFill>
                <a:latin typeface="HelveticaNeueLT Std Cn"/>
                <a:cs typeface="HelveticaNeueLT Std Cn"/>
              </a:rPr>
              <a:t> UK</a:t>
            </a:r>
            <a:endParaRPr sz="1100" dirty="0">
              <a:solidFill>
                <a:srgbClr val="575756"/>
              </a:solidFill>
              <a:latin typeface="HelveticaNeueLT Std Cn"/>
              <a:cs typeface="HelveticaNeueLT Std Cn"/>
            </a:endParaRPr>
          </a:p>
          <a:p>
            <a:pPr marL="95250" marR="5080">
              <a:lnSpc>
                <a:spcPct val="100000"/>
              </a:lnSpc>
            </a:pPr>
            <a:r>
              <a:rPr sz="1100" spc="-10" dirty="0">
                <a:solidFill>
                  <a:srgbClr val="575756"/>
                </a:solidFill>
                <a:latin typeface="HelveticaNeueLT Std Cn"/>
                <a:cs typeface="HelveticaNeueLT Std Cn"/>
              </a:rPr>
              <a:t>offers.</a:t>
            </a:r>
            <a:r>
              <a:rPr sz="1100" spc="-6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international</a:t>
            </a:r>
            <a:r>
              <a:rPr sz="1100" spc="-2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drug</a:t>
            </a:r>
            <a:r>
              <a:rPr sz="1100" spc="-1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development</a:t>
            </a:r>
            <a:r>
              <a:rPr sz="1100" spc="-20" dirty="0">
                <a:solidFill>
                  <a:srgbClr val="575756"/>
                </a:solidFill>
                <a:latin typeface="HelveticaNeueLT Std Cn"/>
                <a:cs typeface="HelveticaNeueLT Std Cn"/>
              </a:rPr>
              <a:t> </a:t>
            </a:r>
            <a:r>
              <a:rPr sz="1100" spc="-25" dirty="0">
                <a:solidFill>
                  <a:srgbClr val="575756"/>
                </a:solidFill>
                <a:latin typeface="HelveticaNeueLT Std Cn"/>
                <a:cs typeface="HelveticaNeueLT Std Cn"/>
              </a:rPr>
              <a:t>and </a:t>
            </a:r>
            <a:r>
              <a:rPr sz="1100" dirty="0">
                <a:solidFill>
                  <a:srgbClr val="575756"/>
                </a:solidFill>
                <a:latin typeface="HelveticaNeueLT Std Cn"/>
                <a:cs typeface="HelveticaNeueLT Std Cn"/>
              </a:rPr>
              <a:t>use:</a:t>
            </a:r>
            <a:r>
              <a:rPr sz="1100" spc="-5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what</a:t>
            </a:r>
            <a:r>
              <a:rPr sz="1100" spc="-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the</a:t>
            </a:r>
            <a:r>
              <a:rPr sz="1100" spc="-5" dirty="0">
                <a:solidFill>
                  <a:srgbClr val="575756"/>
                </a:solidFill>
                <a:latin typeface="HelveticaNeueLT Std Cn"/>
                <a:cs typeface="HelveticaNeueLT Std Cn"/>
              </a:rPr>
              <a:t> </a:t>
            </a:r>
            <a:r>
              <a:rPr sz="1100" dirty="0">
                <a:solidFill>
                  <a:srgbClr val="575756"/>
                </a:solidFill>
                <a:latin typeface="HelveticaNeueLT Std Cn"/>
                <a:cs typeface="HelveticaNeueLT Std Cn"/>
              </a:rPr>
              <a:t>UK</a:t>
            </a:r>
            <a:r>
              <a:rPr sz="1100" spc="-5" dirty="0">
                <a:solidFill>
                  <a:srgbClr val="575756"/>
                </a:solidFill>
                <a:latin typeface="HelveticaNeueLT Std Cn"/>
                <a:cs typeface="HelveticaNeueLT Std Cn"/>
              </a:rPr>
              <a:t> </a:t>
            </a:r>
            <a:r>
              <a:rPr sz="1100" spc="-10" dirty="0">
                <a:solidFill>
                  <a:srgbClr val="575756"/>
                </a:solidFill>
                <a:latin typeface="HelveticaNeueLT Std Cn"/>
                <a:cs typeface="HelveticaNeueLT Std Cn"/>
              </a:rPr>
              <a:t>offers.</a:t>
            </a:r>
            <a:r>
              <a:rPr sz="1100" spc="-50" dirty="0">
                <a:solidFill>
                  <a:srgbClr val="575756"/>
                </a:solidFill>
                <a:latin typeface="HelveticaNeueLT Std Cn"/>
                <a:cs typeface="HelveticaNeueLT Std Cn"/>
              </a:rPr>
              <a:t> </a:t>
            </a:r>
            <a:r>
              <a:rPr sz="1100" dirty="0">
                <a:solidFill>
                  <a:srgbClr val="575756"/>
                </a:solidFill>
                <a:latin typeface="HelveticaNeueLT Std Cn"/>
                <a:cs typeface="HelveticaNeueLT Std Cn"/>
              </a:rPr>
              <a:t>Drug</a:t>
            </a:r>
            <a:r>
              <a:rPr sz="1100" spc="-5" dirty="0">
                <a:solidFill>
                  <a:srgbClr val="575756"/>
                </a:solidFill>
                <a:latin typeface="HelveticaNeueLT Std Cn"/>
                <a:cs typeface="HelveticaNeueLT Std Cn"/>
              </a:rPr>
              <a:t> </a:t>
            </a:r>
            <a:r>
              <a:rPr sz="1100" spc="-10" dirty="0">
                <a:solidFill>
                  <a:srgbClr val="575756"/>
                </a:solidFill>
                <a:latin typeface="HelveticaNeueLT Std Cn"/>
                <a:cs typeface="HelveticaNeueLT Std Cn"/>
              </a:rPr>
              <a:t>Discovery </a:t>
            </a:r>
            <a:r>
              <a:rPr sz="1100" spc="-35" dirty="0">
                <a:solidFill>
                  <a:srgbClr val="575756"/>
                </a:solidFill>
                <a:latin typeface="HelveticaNeueLT Std Cn"/>
                <a:cs typeface="HelveticaNeueLT Std Cn"/>
              </a:rPr>
              <a:t>Today.</a:t>
            </a:r>
            <a:r>
              <a:rPr sz="1100" spc="-30" dirty="0">
                <a:solidFill>
                  <a:srgbClr val="575756"/>
                </a:solidFill>
                <a:latin typeface="HelveticaNeueLT Std Cn"/>
                <a:cs typeface="HelveticaNeueLT Std Cn"/>
              </a:rPr>
              <a:t> </a:t>
            </a:r>
            <a:endParaRPr sz="1100" dirty="0">
              <a:solidFill>
                <a:srgbClr val="575756"/>
              </a:solidFill>
              <a:latin typeface="HelveticaNeueLT Std Cn"/>
              <a:cs typeface="HelveticaNeueLT Std Cn"/>
            </a:endParaRPr>
          </a:p>
        </p:txBody>
      </p:sp>
      <p:sp>
        <p:nvSpPr>
          <p:cNvPr id="7" name="object 10">
            <a:extLst>
              <a:ext uri="{FF2B5EF4-FFF2-40B4-BE49-F238E27FC236}">
                <a16:creationId xmlns:a16="http://schemas.microsoft.com/office/drawing/2014/main" id="{4CB32FB4-2742-934D-D37F-E70C31718D71}"/>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2" name="Title 1">
            <a:extLst>
              <a:ext uri="{FF2B5EF4-FFF2-40B4-BE49-F238E27FC236}">
                <a16:creationId xmlns:a16="http://schemas.microsoft.com/office/drawing/2014/main" id="{E46F491F-79D8-766A-8FA5-851358E8808B}"/>
              </a:ext>
            </a:extLst>
          </p:cNvPr>
          <p:cNvSpPr txBox="1">
            <a:spLocks/>
          </p:cNvSpPr>
          <p:nvPr/>
        </p:nvSpPr>
        <p:spPr>
          <a:xfrm>
            <a:off x="655940" y="911155"/>
            <a:ext cx="9834840" cy="1647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Candara" panose="020E0502030303020204" pitchFamily="34" charset="0"/>
            </a:endParaRPr>
          </a:p>
        </p:txBody>
      </p:sp>
      <p:graphicFrame>
        <p:nvGraphicFramePr>
          <p:cNvPr id="8" name="Content Placeholder 5">
            <a:extLst>
              <a:ext uri="{FF2B5EF4-FFF2-40B4-BE49-F238E27FC236}">
                <a16:creationId xmlns:a16="http://schemas.microsoft.com/office/drawing/2014/main" id="{D687BF1C-E7B6-9C76-FA9A-63674D755663}"/>
              </a:ext>
            </a:extLst>
          </p:cNvPr>
          <p:cNvGraphicFramePr>
            <a:graphicFrameLocks noGrp="1"/>
          </p:cNvGraphicFramePr>
          <p:nvPr>
            <p:ph idx="1"/>
            <p:extLst>
              <p:ext uri="{D42A27DB-BD31-4B8C-83A1-F6EECF244321}">
                <p14:modId xmlns:p14="http://schemas.microsoft.com/office/powerpoint/2010/main" val="2893316226"/>
              </p:ext>
            </p:extLst>
          </p:nvPr>
        </p:nvGraphicFramePr>
        <p:xfrm>
          <a:off x="254833" y="1408017"/>
          <a:ext cx="11707318" cy="4707815"/>
        </p:xfrm>
        <a:graphic>
          <a:graphicData uri="http://schemas.openxmlformats.org/drawingml/2006/table">
            <a:tbl>
              <a:tblPr firstRow="1" bandRow="1">
                <a:tableStyleId>{5C22544A-7EE6-4342-B048-85BDC9FD1C3A}</a:tableStyleId>
              </a:tblPr>
              <a:tblGrid>
                <a:gridCol w="4047344">
                  <a:extLst>
                    <a:ext uri="{9D8B030D-6E8A-4147-A177-3AD203B41FA5}">
                      <a16:colId xmlns:a16="http://schemas.microsoft.com/office/drawing/2014/main" val="3242663519"/>
                    </a:ext>
                  </a:extLst>
                </a:gridCol>
                <a:gridCol w="7659974">
                  <a:extLst>
                    <a:ext uri="{9D8B030D-6E8A-4147-A177-3AD203B41FA5}">
                      <a16:colId xmlns:a16="http://schemas.microsoft.com/office/drawing/2014/main" val="4108839923"/>
                    </a:ext>
                  </a:extLst>
                </a:gridCol>
              </a:tblGrid>
              <a:tr h="329709">
                <a:tc>
                  <a:txBody>
                    <a:bodyPr/>
                    <a:lstStyle/>
                    <a:p>
                      <a:pPr>
                        <a:spcBef>
                          <a:spcPts val="300"/>
                        </a:spcBef>
                        <a:spcAft>
                          <a:spcPts val="300"/>
                        </a:spcAft>
                        <a:tabLst>
                          <a:tab pos="228600" algn="l"/>
                        </a:tabLst>
                      </a:pPr>
                      <a:r>
                        <a:rPr lang="en-GB" sz="1200" b="1" dirty="0">
                          <a:effectLst/>
                          <a:latin typeface="Calibri" panose="020F0502020204030204" pitchFamily="34" charset="0"/>
                          <a:ea typeface="MS Mincho"/>
                        </a:rPr>
                        <a:t>Organisation</a:t>
                      </a:r>
                      <a:endParaRPr lang="en-GB" sz="1200" dirty="0">
                        <a:effectLst/>
                        <a:latin typeface="Calibri" panose="020F0502020204030204" pitchFamily="34" charset="0"/>
                        <a:ea typeface="MS Mincho"/>
                      </a:endParaRPr>
                    </a:p>
                  </a:txBody>
                  <a:tcPr marL="63500" marR="63500" marT="63500" marB="63500"/>
                </a:tc>
                <a:tc>
                  <a:txBody>
                    <a:bodyPr/>
                    <a:lstStyle/>
                    <a:p>
                      <a:pPr>
                        <a:spcBef>
                          <a:spcPts val="300"/>
                        </a:spcBef>
                        <a:spcAft>
                          <a:spcPts val="300"/>
                        </a:spcAft>
                        <a:tabLst>
                          <a:tab pos="228600" algn="l"/>
                        </a:tabLst>
                      </a:pPr>
                      <a:r>
                        <a:rPr lang="en-GB" sz="1200" b="1" dirty="0">
                          <a:effectLst/>
                          <a:latin typeface="Calibri" panose="020F0502020204030204" pitchFamily="34" charset="0"/>
                          <a:ea typeface="MS Mincho"/>
                        </a:rPr>
                        <a:t>Definition of Real-World Data  (RWD)</a:t>
                      </a:r>
                      <a:endParaRPr lang="en-GB" sz="1200" dirty="0">
                        <a:effectLst/>
                        <a:latin typeface="Calibri" panose="020F0502020204030204" pitchFamily="34" charset="0"/>
                        <a:ea typeface="MS Mincho"/>
                      </a:endParaRPr>
                    </a:p>
                  </a:txBody>
                  <a:tcPr marL="63500" marR="63500" marT="63500" marB="63500"/>
                </a:tc>
                <a:extLst>
                  <a:ext uri="{0D108BD9-81ED-4DB2-BD59-A6C34878D82A}">
                    <a16:rowId xmlns:a16="http://schemas.microsoft.com/office/drawing/2014/main" val="3110863418"/>
                  </a:ext>
                </a:extLst>
              </a:tr>
              <a:tr h="670229">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US Food and Drug Administration (FDA)</a:t>
                      </a:r>
                    </a:p>
                  </a:txBody>
                  <a:tcPr marL="63500" marR="63500" marT="63500" marB="63500"/>
                </a:tc>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Data relating to patient health status and/or the delivery of health care routinely collected from a variety of sources. Examples of </a:t>
                      </a:r>
                      <a:r>
                        <a:rPr lang="en-GB" sz="1100" dirty="0" err="1">
                          <a:effectLst/>
                          <a:latin typeface="Calibri" panose="020F0502020204030204" pitchFamily="34" charset="0"/>
                          <a:ea typeface="MS Mincho"/>
                        </a:rPr>
                        <a:t>RWD</a:t>
                      </a:r>
                      <a:r>
                        <a:rPr lang="en-GB" sz="1100" dirty="0">
                          <a:effectLst/>
                          <a:latin typeface="Calibri" panose="020F0502020204030204" pitchFamily="34" charset="0"/>
                          <a:ea typeface="MS Mincho"/>
                        </a:rPr>
                        <a:t> include data derived from electronic health records, medical claims data, data from product or disease registries, and data gathered from other sources (such as digital health technologies) that can inform on health status.</a:t>
                      </a:r>
                    </a:p>
                  </a:txBody>
                  <a:tcPr marL="63500" marR="63500" marT="63500" marB="63500"/>
                </a:tc>
                <a:extLst>
                  <a:ext uri="{0D108BD9-81ED-4DB2-BD59-A6C34878D82A}">
                    <a16:rowId xmlns:a16="http://schemas.microsoft.com/office/drawing/2014/main" val="4089805715"/>
                  </a:ext>
                </a:extLst>
              </a:tr>
              <a:tr h="491861">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European Medicines Agency (EMA)</a:t>
                      </a:r>
                    </a:p>
                  </a:txBody>
                  <a:tcPr marL="63500" marR="63500" marT="63500" marB="63500"/>
                </a:tc>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Routinely collected data relating to a patient’s health status or the delivery of health care from a variety of sources other than traditional clinical trials.</a:t>
                      </a:r>
                    </a:p>
                  </a:txBody>
                  <a:tcPr marL="63500" marR="63500" marT="63500" marB="63500"/>
                </a:tc>
                <a:extLst>
                  <a:ext uri="{0D108BD9-81ED-4DB2-BD59-A6C34878D82A}">
                    <a16:rowId xmlns:a16="http://schemas.microsoft.com/office/drawing/2014/main" val="2809863713"/>
                  </a:ext>
                </a:extLst>
              </a:tr>
              <a:tr h="848596">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Joint International Society for Pharmacoepidemiology (</a:t>
                      </a:r>
                      <a:r>
                        <a:rPr lang="en-GB" sz="1100" dirty="0" err="1">
                          <a:effectLst/>
                          <a:latin typeface="Calibri" panose="020F0502020204030204" pitchFamily="34" charset="0"/>
                          <a:ea typeface="MS Mincho"/>
                        </a:rPr>
                        <a:t>ISPE</a:t>
                      </a:r>
                      <a:r>
                        <a:rPr lang="en-GB" sz="1100" dirty="0">
                          <a:effectLst/>
                          <a:latin typeface="Calibri" panose="020F0502020204030204" pitchFamily="34" charset="0"/>
                          <a:ea typeface="MS Mincho"/>
                        </a:rPr>
                        <a:t>) – International Society for Pharmacoeconomics and Outcomes Research (</a:t>
                      </a:r>
                      <a:r>
                        <a:rPr lang="en-GB" sz="1100" dirty="0" err="1">
                          <a:effectLst/>
                          <a:latin typeface="Calibri" panose="020F0502020204030204" pitchFamily="34" charset="0"/>
                          <a:ea typeface="MS Mincho"/>
                        </a:rPr>
                        <a:t>ISPOR</a:t>
                      </a:r>
                      <a:r>
                        <a:rPr lang="en-GB" sz="1100" dirty="0">
                          <a:effectLst/>
                          <a:latin typeface="Calibri" panose="020F0502020204030204" pitchFamily="34" charset="0"/>
                          <a:ea typeface="MS Mincho"/>
                        </a:rPr>
                        <a:t>) Special Task Force on Real-World Evidence in Health Care Decision Making</a:t>
                      </a:r>
                    </a:p>
                  </a:txBody>
                  <a:tcPr marL="63500" marR="63500" marT="63500" marB="63500"/>
                </a:tc>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Data obtained outside the context of randomized controlled trials (</a:t>
                      </a:r>
                      <a:r>
                        <a:rPr lang="en-GB" sz="1100" dirty="0" err="1">
                          <a:effectLst/>
                          <a:latin typeface="Calibri" panose="020F0502020204030204" pitchFamily="34" charset="0"/>
                          <a:ea typeface="MS Mincho"/>
                        </a:rPr>
                        <a:t>RCTs</a:t>
                      </a:r>
                      <a:r>
                        <a:rPr lang="en-GB" sz="1100" dirty="0">
                          <a:effectLst/>
                          <a:latin typeface="Calibri" panose="020F0502020204030204" pitchFamily="34" charset="0"/>
                          <a:ea typeface="MS Mincho"/>
                        </a:rPr>
                        <a:t>) generated during routine clinical practice.</a:t>
                      </a:r>
                    </a:p>
                  </a:txBody>
                  <a:tcPr marL="63500" marR="63500" marT="63500" marB="63500"/>
                </a:tc>
                <a:extLst>
                  <a:ext uri="{0D108BD9-81ED-4DB2-BD59-A6C34878D82A}">
                    <a16:rowId xmlns:a16="http://schemas.microsoft.com/office/drawing/2014/main" val="1428733125"/>
                  </a:ext>
                </a:extLst>
              </a:tr>
              <a:tr h="491861">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International Society for Pharmacoeconomics and Outcomes Research (</a:t>
                      </a:r>
                      <a:r>
                        <a:rPr lang="en-GB" sz="1100" dirty="0" err="1">
                          <a:effectLst/>
                          <a:latin typeface="Calibri" panose="020F0502020204030204" pitchFamily="34" charset="0"/>
                          <a:ea typeface="MS Mincho"/>
                        </a:rPr>
                        <a:t>ISPOR</a:t>
                      </a:r>
                      <a:r>
                        <a:rPr lang="en-GB" sz="1100" dirty="0">
                          <a:effectLst/>
                          <a:latin typeface="Calibri" panose="020F0502020204030204" pitchFamily="34" charset="0"/>
                          <a:ea typeface="MS Mincho"/>
                        </a:rPr>
                        <a:t>)</a:t>
                      </a:r>
                    </a:p>
                  </a:txBody>
                  <a:tcPr marL="63500" marR="63500" marT="63500" marB="63500"/>
                </a:tc>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Data relating to areas such as patient health status and/or healthcare delivery not collected in conventional </a:t>
                      </a:r>
                      <a:r>
                        <a:rPr lang="en-GB" sz="1100" dirty="0" err="1">
                          <a:effectLst/>
                          <a:latin typeface="Calibri" panose="020F0502020204030204" pitchFamily="34" charset="0"/>
                          <a:ea typeface="MS Mincho"/>
                        </a:rPr>
                        <a:t>RCTs</a:t>
                      </a:r>
                      <a:r>
                        <a:rPr lang="en-GB" sz="1100" dirty="0">
                          <a:effectLst/>
                          <a:latin typeface="Calibri" panose="020F0502020204030204" pitchFamily="34" charset="0"/>
                          <a:ea typeface="MS Mincho"/>
                        </a:rPr>
                        <a:t>. Examples of </a:t>
                      </a:r>
                      <a:r>
                        <a:rPr lang="en-GB" sz="1100" dirty="0" err="1">
                          <a:effectLst/>
                          <a:latin typeface="Calibri" panose="020F0502020204030204" pitchFamily="34" charset="0"/>
                          <a:ea typeface="MS Mincho"/>
                        </a:rPr>
                        <a:t>RWD</a:t>
                      </a:r>
                      <a:r>
                        <a:rPr lang="en-GB" sz="1100" dirty="0">
                          <a:effectLst/>
                          <a:latin typeface="Calibri" panose="020F0502020204030204" pitchFamily="34" charset="0"/>
                          <a:ea typeface="MS Mincho"/>
                        </a:rPr>
                        <a:t> are electronic health records (</a:t>
                      </a:r>
                      <a:r>
                        <a:rPr lang="en-GB" sz="1100" dirty="0" err="1">
                          <a:effectLst/>
                          <a:latin typeface="Calibri" panose="020F0502020204030204" pitchFamily="34" charset="0"/>
                          <a:ea typeface="MS Mincho"/>
                        </a:rPr>
                        <a:t>EHRs</a:t>
                      </a:r>
                      <a:r>
                        <a:rPr lang="en-GB" sz="1100" dirty="0">
                          <a:effectLst/>
                          <a:latin typeface="Calibri" panose="020F0502020204030204" pitchFamily="34" charset="0"/>
                          <a:ea typeface="MS Mincho"/>
                        </a:rPr>
                        <a:t>); wearables; medical claims data; surveys; and product, patient, and disease registries.</a:t>
                      </a:r>
                    </a:p>
                  </a:txBody>
                  <a:tcPr marL="63500" marR="63500" marT="63500" marB="63500"/>
                </a:tc>
                <a:extLst>
                  <a:ext uri="{0D108BD9-81ED-4DB2-BD59-A6C34878D82A}">
                    <a16:rowId xmlns:a16="http://schemas.microsoft.com/office/drawing/2014/main" val="222559670"/>
                  </a:ext>
                </a:extLst>
              </a:tr>
              <a:tr h="670229">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RAND corporation</a:t>
                      </a:r>
                    </a:p>
                  </a:txBody>
                  <a:tcPr marL="63500" marR="63500" marT="63500" marB="63500"/>
                </a:tc>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Data collected during the routine delivery of care and its reimbursement. This type of data, referred to as real-world data, includes patient registries, electronic health records (</a:t>
                      </a:r>
                      <a:r>
                        <a:rPr lang="en-GB" sz="1100" dirty="0" err="1">
                          <a:effectLst/>
                          <a:latin typeface="Calibri" panose="020F0502020204030204" pitchFamily="34" charset="0"/>
                          <a:ea typeface="MS Mincho"/>
                        </a:rPr>
                        <a:t>EHRs</a:t>
                      </a:r>
                      <a:r>
                        <a:rPr lang="en-GB" sz="1100" dirty="0">
                          <a:effectLst/>
                          <a:latin typeface="Calibri" panose="020F0502020204030204" pitchFamily="34" charset="0"/>
                          <a:ea typeface="MS Mincho"/>
                        </a:rPr>
                        <a:t>), healthcare claims databases, and patient-generated data and is defined by its production outside of a research study.</a:t>
                      </a:r>
                    </a:p>
                  </a:txBody>
                  <a:tcPr marL="63500" marR="63500" marT="63500" marB="63500"/>
                </a:tc>
                <a:extLst>
                  <a:ext uri="{0D108BD9-81ED-4DB2-BD59-A6C34878D82A}">
                    <a16:rowId xmlns:a16="http://schemas.microsoft.com/office/drawing/2014/main" val="2857004783"/>
                  </a:ext>
                </a:extLst>
              </a:tr>
              <a:tr h="1205330">
                <a:tc>
                  <a:txBody>
                    <a:bodyPr/>
                    <a:lstStyle/>
                    <a:p>
                      <a:pPr>
                        <a:spcBef>
                          <a:spcPts val="300"/>
                        </a:spcBef>
                        <a:spcAft>
                          <a:spcPts val="300"/>
                        </a:spcAft>
                        <a:tabLst>
                          <a:tab pos="228600" algn="l"/>
                        </a:tabLst>
                      </a:pPr>
                      <a:r>
                        <a:rPr lang="en-GB" sz="1100" dirty="0">
                          <a:effectLst/>
                          <a:latin typeface="Calibri" panose="020F0502020204030204" pitchFamily="34" charset="0"/>
                          <a:ea typeface="MS Mincho"/>
                        </a:rPr>
                        <a:t>Innovative Medicines Initiative Get Real Project</a:t>
                      </a:r>
                      <a:endParaRPr lang="en-GB" sz="1100" i="1" dirty="0">
                        <a:effectLst/>
                        <a:latin typeface="Calibri" panose="020F0502020204030204" pitchFamily="34" charset="0"/>
                        <a:ea typeface="MS Mincho"/>
                      </a:endParaRPr>
                    </a:p>
                    <a:p>
                      <a:pPr>
                        <a:spcBef>
                          <a:spcPts val="300"/>
                        </a:spcBef>
                        <a:spcAft>
                          <a:spcPts val="300"/>
                        </a:spcAft>
                        <a:tabLst>
                          <a:tab pos="228600" algn="l"/>
                        </a:tabLst>
                      </a:pPr>
                      <a:endParaRPr lang="fr-CH" sz="1100" i="1" dirty="0">
                        <a:effectLst/>
                        <a:latin typeface="Calibri" panose="020F0502020204030204" pitchFamily="34" charset="0"/>
                        <a:ea typeface="MS Mincho"/>
                      </a:endParaRPr>
                    </a:p>
                    <a:p>
                      <a:pPr>
                        <a:spcBef>
                          <a:spcPts val="300"/>
                        </a:spcBef>
                        <a:spcAft>
                          <a:spcPts val="300"/>
                        </a:spcAft>
                        <a:tabLst>
                          <a:tab pos="228600" algn="l"/>
                        </a:tabLst>
                      </a:pPr>
                      <a:endParaRPr lang="fr-CH" sz="1100" i="1" dirty="0">
                        <a:effectLst/>
                        <a:latin typeface="Calibri" panose="020F0502020204030204" pitchFamily="34" charset="0"/>
                        <a:ea typeface="MS Mincho"/>
                      </a:endParaRPr>
                    </a:p>
                  </a:txBody>
                  <a:tcPr marL="63500" marR="63500" marT="63500" marB="63500"/>
                </a:tc>
                <a:tc>
                  <a:txBody>
                    <a:bodyPr/>
                    <a:lstStyle/>
                    <a:p>
                      <a:pPr>
                        <a:spcBef>
                          <a:spcPts val="300"/>
                        </a:spcBef>
                        <a:spcAft>
                          <a:spcPts val="300"/>
                        </a:spcAft>
                        <a:tabLst>
                          <a:tab pos="228600" algn="l"/>
                        </a:tabLst>
                      </a:pPr>
                      <a:r>
                        <a:rPr lang="en-GB" sz="1100" u="none" dirty="0">
                          <a:solidFill>
                            <a:srgbClr val="000000"/>
                          </a:solidFill>
                          <a:effectLst/>
                          <a:latin typeface="Calibri" panose="020F0502020204030204" pitchFamily="34" charset="0"/>
                          <a:ea typeface="MS Mincho"/>
                        </a:rPr>
                        <a:t>An umbrella term for data regarding the effects of health interventions (e.g. safety, effectiveness, resource use, etc.) that are not collected in the context of highly-controlled </a:t>
                      </a:r>
                      <a:r>
                        <a:rPr lang="en-GB" sz="1100" u="none" dirty="0" err="1">
                          <a:solidFill>
                            <a:srgbClr val="000000"/>
                          </a:solidFill>
                          <a:effectLst/>
                          <a:latin typeface="Calibri" panose="020F0502020204030204" pitchFamily="34" charset="0"/>
                          <a:ea typeface="MS Mincho"/>
                        </a:rPr>
                        <a:t>RCT’s</a:t>
                      </a:r>
                      <a:r>
                        <a:rPr lang="en-GB" sz="1100" u="none" dirty="0">
                          <a:solidFill>
                            <a:srgbClr val="000000"/>
                          </a:solidFill>
                          <a:effectLst/>
                          <a:latin typeface="Calibri" panose="020F0502020204030204" pitchFamily="34" charset="0"/>
                          <a:ea typeface="MS Mincho"/>
                        </a:rPr>
                        <a:t>. Instead, </a:t>
                      </a:r>
                      <a:r>
                        <a:rPr lang="en-GB" sz="1100" u="none" dirty="0" err="1">
                          <a:solidFill>
                            <a:srgbClr val="000000"/>
                          </a:solidFill>
                          <a:effectLst/>
                          <a:latin typeface="Calibri" panose="020F0502020204030204" pitchFamily="34" charset="0"/>
                          <a:ea typeface="MS Mincho"/>
                        </a:rPr>
                        <a:t>RWD</a:t>
                      </a:r>
                      <a:r>
                        <a:rPr lang="en-GB" sz="1100" u="none" dirty="0">
                          <a:solidFill>
                            <a:srgbClr val="000000"/>
                          </a:solidFill>
                          <a:effectLst/>
                          <a:latin typeface="Calibri" panose="020F0502020204030204" pitchFamily="34" charset="0"/>
                          <a:ea typeface="MS Mincho"/>
                        </a:rPr>
                        <a:t> can either be primary research data collected in a manner which reflects how interventions would be used in routine clinical practice or secondary research data derived from routinely collected data. Data collected include, but are not limited to, clinical and economic outcomes, patient-reported outcomes (PRO) and health-related quality of life (</a:t>
                      </a:r>
                      <a:r>
                        <a:rPr lang="en-GB" sz="1100" u="none" dirty="0" err="1">
                          <a:solidFill>
                            <a:srgbClr val="000000"/>
                          </a:solidFill>
                          <a:effectLst/>
                          <a:latin typeface="Calibri" panose="020F0502020204030204" pitchFamily="34" charset="0"/>
                          <a:ea typeface="MS Mincho"/>
                        </a:rPr>
                        <a:t>HRQoL</a:t>
                      </a:r>
                      <a:r>
                        <a:rPr lang="en-GB" sz="1100" u="none" dirty="0">
                          <a:solidFill>
                            <a:srgbClr val="000000"/>
                          </a:solidFill>
                          <a:effectLst/>
                          <a:latin typeface="Calibri" panose="020F0502020204030204" pitchFamily="34" charset="0"/>
                          <a:ea typeface="MS Mincho"/>
                        </a:rPr>
                        <a:t>). </a:t>
                      </a:r>
                      <a:r>
                        <a:rPr lang="en-GB" sz="1100" u="none" dirty="0" err="1">
                          <a:solidFill>
                            <a:srgbClr val="000000"/>
                          </a:solidFill>
                          <a:effectLst/>
                          <a:latin typeface="Calibri" panose="020F0502020204030204" pitchFamily="34" charset="0"/>
                          <a:ea typeface="MS Mincho"/>
                        </a:rPr>
                        <a:t>RWD</a:t>
                      </a:r>
                      <a:r>
                        <a:rPr lang="en-GB" sz="1100" u="none" dirty="0">
                          <a:solidFill>
                            <a:srgbClr val="000000"/>
                          </a:solidFill>
                          <a:effectLst/>
                          <a:latin typeface="Calibri" panose="020F0502020204030204" pitchFamily="34" charset="0"/>
                          <a:ea typeface="MS Mincho"/>
                        </a:rPr>
                        <a:t> can be obtained from many sources including patient registries, electronic medical records, and claims databases. </a:t>
                      </a:r>
                    </a:p>
                  </a:txBody>
                  <a:tcPr marL="63500" marR="63500" marT="63500" marB="63500"/>
                </a:tc>
                <a:extLst>
                  <a:ext uri="{0D108BD9-81ED-4DB2-BD59-A6C34878D82A}">
                    <a16:rowId xmlns:a16="http://schemas.microsoft.com/office/drawing/2014/main" val="3974136589"/>
                  </a:ext>
                </a:extLst>
              </a:tr>
            </a:tbl>
          </a:graphicData>
        </a:graphic>
      </p:graphicFrame>
      <p:sp>
        <p:nvSpPr>
          <p:cNvPr id="9" name="Slide Number Placeholder 4">
            <a:extLst>
              <a:ext uri="{FF2B5EF4-FFF2-40B4-BE49-F238E27FC236}">
                <a16:creationId xmlns:a16="http://schemas.microsoft.com/office/drawing/2014/main" id="{F454A09C-26E2-7A1B-6BF5-B909C44F979A}"/>
              </a:ext>
            </a:extLst>
          </p:cNvPr>
          <p:cNvSpPr txBox="1">
            <a:spLocks/>
          </p:cNvSpPr>
          <p:nvPr/>
        </p:nvSpPr>
        <p:spPr>
          <a:xfrm>
            <a:off x="10349417" y="7102460"/>
            <a:ext cx="416249" cy="93597"/>
          </a:xfrm>
          <a:prstGeom prst="rect">
            <a:avLst/>
          </a:prstGeom>
        </p:spPr>
        <p:txBody>
          <a:bodyPr vert="horz" lIns="0" tIns="0" rIns="0" bIns="0" rtlCol="0" anchor="ctr" anchorCtr="0"/>
          <a:lstStyle>
            <a:defPPr>
              <a:defRPr lang="en-US"/>
            </a:defPPr>
            <a:lvl1pPr marL="0" algn="ctr" defTabSz="457200" rtl="0" eaLnBrk="1" latinLnBrk="0" hangingPunct="1">
              <a:defRPr sz="1200" b="0" i="0" kern="1200" baseline="0">
                <a:solidFill>
                  <a:srgbClr val="575756"/>
                </a:solidFill>
                <a:latin typeface="HelveticaNeueLT Std Cn" panose="020B06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EB2FEF-DCD5-A644-A69E-0B80797A4AD7}" type="slidenum">
              <a:rPr lang="fr-FR" smtClean="0"/>
              <a:pPr/>
              <a:t>7</a:t>
            </a:fld>
            <a:endParaRPr lang="fr-FR" dirty="0"/>
          </a:p>
        </p:txBody>
      </p:sp>
    </p:spTree>
    <p:extLst>
      <p:ext uri="{BB962C8B-B14F-4D97-AF65-F5344CB8AC3E}">
        <p14:creationId xmlns:p14="http://schemas.microsoft.com/office/powerpoint/2010/main" val="282916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DA67107-2BB0-9E07-0892-941EC68DF4F2}"/>
              </a:ext>
            </a:extLst>
          </p:cNvPr>
          <p:cNvPicPr>
            <a:picLocks noChangeAspect="1"/>
          </p:cNvPicPr>
          <p:nvPr/>
        </p:nvPicPr>
        <p:blipFill>
          <a:blip r:embed="rId3"/>
          <a:stretch>
            <a:fillRect/>
          </a:stretch>
        </p:blipFill>
        <p:spPr>
          <a:xfrm>
            <a:off x="432001" y="1260000"/>
            <a:ext cx="3636146" cy="431800"/>
          </a:xfrm>
          <a:prstGeom prst="rect">
            <a:avLst/>
          </a:prstGeom>
        </p:spPr>
      </p:pic>
      <p:sp>
        <p:nvSpPr>
          <p:cNvPr id="2" name="Espace réservé du contenu 1">
            <a:extLst>
              <a:ext uri="{FF2B5EF4-FFF2-40B4-BE49-F238E27FC236}">
                <a16:creationId xmlns:a16="http://schemas.microsoft.com/office/drawing/2014/main" id="{0D5356BA-8999-778F-07D6-56B539A33DBE}"/>
              </a:ext>
            </a:extLst>
          </p:cNvPr>
          <p:cNvSpPr>
            <a:spLocks noGrp="1"/>
          </p:cNvSpPr>
          <p:nvPr>
            <p:ph idx="1"/>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52090F66-72D4-E0A6-3568-8547D8A73FA1}"/>
              </a:ext>
            </a:extLst>
          </p:cNvPr>
          <p:cNvSpPr>
            <a:spLocks noGrp="1"/>
          </p:cNvSpPr>
          <p:nvPr>
            <p:ph type="sldNum" sz="quarter" idx="4"/>
          </p:nvPr>
        </p:nvSpPr>
        <p:spPr/>
        <p:txBody>
          <a:bodyPr/>
          <a:lstStyle/>
          <a:p>
            <a:fld id="{AAEB2FEF-DCD5-A644-A69E-0B80797A4AD7}" type="slidenum">
              <a:rPr lang="fr-FR" smtClean="0"/>
              <a:pPr/>
              <a:t>8</a:t>
            </a:fld>
            <a:endParaRPr lang="fr-FR" dirty="0"/>
          </a:p>
        </p:txBody>
      </p:sp>
      <p:sp>
        <p:nvSpPr>
          <p:cNvPr id="4" name="object 10">
            <a:extLst>
              <a:ext uri="{FF2B5EF4-FFF2-40B4-BE49-F238E27FC236}">
                <a16:creationId xmlns:a16="http://schemas.microsoft.com/office/drawing/2014/main" id="{8AC23EC9-97EE-0A74-58FA-8B40E65D5E6E}"/>
              </a:ext>
            </a:extLst>
          </p:cNvPr>
          <p:cNvSpPr txBox="1">
            <a:spLocks/>
          </p:cNvSpPr>
          <p:nvPr/>
        </p:nvSpPr>
        <p:spPr>
          <a:xfrm>
            <a:off x="432000" y="396000"/>
            <a:ext cx="10586982" cy="21544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1400" b="1" i="0" kern="0" spc="0" baseline="0" dirty="0">
                <a:solidFill>
                  <a:srgbClr val="FFFFFF"/>
                </a:solidFill>
                <a:latin typeface="HelveticaNeueLT Std" panose="020B0604020202020204" pitchFamily="34" charset="77"/>
                <a:cs typeface="Helvetica Neue LT Std 75 Bold"/>
              </a:rPr>
              <a:t>CIOMS </a:t>
            </a:r>
            <a:r>
              <a:rPr lang="fr-FR" sz="1400" b="1" i="0" kern="0" spc="0" baseline="0" dirty="0" err="1">
                <a:solidFill>
                  <a:srgbClr val="FFFFFF"/>
                </a:solidFill>
                <a:latin typeface="HelveticaNeueLT Std" panose="020B0604020202020204" pitchFamily="34" charset="77"/>
                <a:cs typeface="Helvetica Neue LT Std 75 Bold"/>
              </a:rPr>
              <a:t>Working</a:t>
            </a:r>
            <a:r>
              <a:rPr lang="fr-FR" sz="1400" b="1" i="0" kern="0" spc="0" baseline="0" dirty="0">
                <a:solidFill>
                  <a:srgbClr val="FFFFFF"/>
                </a:solidFill>
                <a:latin typeface="HelveticaNeueLT Std" panose="020B0604020202020204" pitchFamily="34" charset="77"/>
                <a:cs typeface="Helvetica Neue LT Std 75 Bold"/>
              </a:rPr>
              <a:t> Group XIII consensus report on</a:t>
            </a:r>
            <a:r>
              <a:rPr lang="fr-FR" sz="1400" b="1" i="0" kern="0" spc="0" baseline="0" dirty="0">
                <a:solidFill>
                  <a:schemeClr val="tx1"/>
                </a:solidFill>
                <a:latin typeface="HelveticaNeueLT Std" panose="020B0604020202020204" pitchFamily="34" charset="77"/>
                <a:cs typeface="Helvetica Neue LT Std 75 Bold"/>
              </a:rPr>
              <a:t> </a:t>
            </a:r>
            <a:r>
              <a:rPr lang="fr-FR" sz="1400" b="1" i="1" kern="0" spc="0" baseline="0" dirty="0">
                <a:solidFill>
                  <a:srgbClr val="FFFFFF"/>
                </a:solidFill>
                <a:latin typeface="HelveticaNeueLT Std" panose="020B0604020202020204" pitchFamily="34" charset="77"/>
              </a:rPr>
              <a:t>Real-world data and real-world </a:t>
            </a:r>
            <a:r>
              <a:rPr lang="fr-FR" sz="1400" b="1" i="1" kern="0" spc="0" baseline="0" dirty="0" err="1">
                <a:solidFill>
                  <a:srgbClr val="FFFFFF"/>
                </a:solidFill>
                <a:latin typeface="HelveticaNeueLT Std" panose="020B0604020202020204" pitchFamily="34" charset="77"/>
              </a:rPr>
              <a:t>evidence</a:t>
            </a:r>
            <a:r>
              <a:rPr lang="fr-FR" sz="1400" b="1" i="1" kern="0" spc="0" baseline="0" dirty="0">
                <a:solidFill>
                  <a:srgbClr val="FFFFFF"/>
                </a:solidFill>
                <a:latin typeface="HelveticaNeueLT Std" panose="020B0604020202020204" pitchFamily="34" charset="77"/>
              </a:rPr>
              <a:t> in </a:t>
            </a:r>
            <a:r>
              <a:rPr lang="fr-FR" sz="1400" b="1" i="1" kern="0" spc="0" baseline="0" dirty="0" err="1">
                <a:solidFill>
                  <a:srgbClr val="FFFFFF"/>
                </a:solidFill>
                <a:latin typeface="HelveticaNeueLT Std" panose="020B0604020202020204" pitchFamily="34" charset="77"/>
              </a:rPr>
              <a:t>regulatory</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decision</a:t>
            </a:r>
            <a:r>
              <a:rPr lang="fr-FR" sz="1400" b="1" i="1" kern="0" spc="0" baseline="0" dirty="0">
                <a:solidFill>
                  <a:srgbClr val="FFFFFF"/>
                </a:solidFill>
                <a:latin typeface="HelveticaNeueLT Std" panose="020B0604020202020204" pitchFamily="34" charset="77"/>
              </a:rPr>
              <a:t> </a:t>
            </a:r>
            <a:r>
              <a:rPr lang="fr-FR" sz="1400" b="1" i="1" kern="0" spc="0" baseline="0" dirty="0" err="1">
                <a:solidFill>
                  <a:srgbClr val="FFFFFF"/>
                </a:solidFill>
                <a:latin typeface="HelveticaNeueLT Std" panose="020B0604020202020204" pitchFamily="34" charset="77"/>
              </a:rPr>
              <a:t>making</a:t>
            </a:r>
            <a:endParaRPr lang="fr-FR" sz="1400" b="1" i="1" kern="0" spc="0" baseline="0" dirty="0">
              <a:latin typeface="HelveticaNeueLT Std" panose="020B0604020202020204" pitchFamily="34" charset="77"/>
            </a:endParaRPr>
          </a:p>
        </p:txBody>
      </p:sp>
      <p:sp>
        <p:nvSpPr>
          <p:cNvPr id="7" name="Espace réservé du titre 14">
            <a:extLst>
              <a:ext uri="{FF2B5EF4-FFF2-40B4-BE49-F238E27FC236}">
                <a16:creationId xmlns:a16="http://schemas.microsoft.com/office/drawing/2014/main" id="{775B9988-6F68-BC44-8A5D-FC226ED7BB4D}"/>
              </a:ext>
            </a:extLst>
          </p:cNvPr>
          <p:cNvSpPr txBox="1">
            <a:spLocks/>
          </p:cNvSpPr>
          <p:nvPr/>
        </p:nvSpPr>
        <p:spPr>
          <a:xfrm>
            <a:off x="651371" y="1372939"/>
            <a:ext cx="9420004" cy="21544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b="0" i="0" kern="1200" baseline="0">
                <a:solidFill>
                  <a:schemeClr val="bg1"/>
                </a:solidFill>
                <a:latin typeface="HelveticaNeueLT Std Lt" panose="020B0403020202020204" pitchFamily="34" charset="77"/>
                <a:ea typeface="+mj-ea"/>
                <a:cs typeface="+mj-cs"/>
              </a:defRPr>
            </a:lvl1pPr>
          </a:lstStyle>
          <a:p>
            <a:r>
              <a:rPr lang="fr-CH" sz="2400" dirty="0"/>
              <a:t>Structure of the webinar </a:t>
            </a:r>
            <a:endParaRPr lang="fr-FR" sz="2400" dirty="0"/>
          </a:p>
        </p:txBody>
      </p:sp>
      <p:sp>
        <p:nvSpPr>
          <p:cNvPr id="5" name="Title 1">
            <a:extLst>
              <a:ext uri="{FF2B5EF4-FFF2-40B4-BE49-F238E27FC236}">
                <a16:creationId xmlns:a16="http://schemas.microsoft.com/office/drawing/2014/main" id="{247DDB65-798D-2729-DBF7-66BBFAFE9788}"/>
              </a:ext>
            </a:extLst>
          </p:cNvPr>
          <p:cNvSpPr txBox="1">
            <a:spLocks/>
          </p:cNvSpPr>
          <p:nvPr/>
        </p:nvSpPr>
        <p:spPr>
          <a:xfrm>
            <a:off x="716685" y="494526"/>
            <a:ext cx="9632673" cy="1813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graphicFrame>
        <p:nvGraphicFramePr>
          <p:cNvPr id="6" name="Content Placeholder 6">
            <a:extLst>
              <a:ext uri="{FF2B5EF4-FFF2-40B4-BE49-F238E27FC236}">
                <a16:creationId xmlns:a16="http://schemas.microsoft.com/office/drawing/2014/main" id="{5EE00145-2C13-988E-E61B-64C2E0414371}"/>
              </a:ext>
            </a:extLst>
          </p:cNvPr>
          <p:cNvGraphicFramePr>
            <a:graphicFrameLocks/>
          </p:cNvGraphicFramePr>
          <p:nvPr>
            <p:extLst>
              <p:ext uri="{D42A27DB-BD31-4B8C-83A1-F6EECF244321}">
                <p14:modId xmlns:p14="http://schemas.microsoft.com/office/powerpoint/2010/main" val="4067677649"/>
              </p:ext>
            </p:extLst>
          </p:nvPr>
        </p:nvGraphicFramePr>
        <p:xfrm>
          <a:off x="651371" y="1858535"/>
          <a:ext cx="10891055" cy="3954433"/>
        </p:xfrm>
        <a:graphic>
          <a:graphicData uri="http://schemas.openxmlformats.org/drawingml/2006/table">
            <a:tbl>
              <a:tblPr firstRow="1" bandRow="1">
                <a:tableStyleId>{5C22544A-7EE6-4342-B048-85BDC9FD1C3A}</a:tableStyleId>
              </a:tblPr>
              <a:tblGrid>
                <a:gridCol w="8943631">
                  <a:extLst>
                    <a:ext uri="{9D8B030D-6E8A-4147-A177-3AD203B41FA5}">
                      <a16:colId xmlns:a16="http://schemas.microsoft.com/office/drawing/2014/main" val="4056648548"/>
                    </a:ext>
                  </a:extLst>
                </a:gridCol>
                <a:gridCol w="1947424">
                  <a:extLst>
                    <a:ext uri="{9D8B030D-6E8A-4147-A177-3AD203B41FA5}">
                      <a16:colId xmlns:a16="http://schemas.microsoft.com/office/drawing/2014/main" val="3429116889"/>
                    </a:ext>
                  </a:extLst>
                </a:gridCol>
              </a:tblGrid>
              <a:tr h="450299">
                <a:tc>
                  <a:txBody>
                    <a:bodyPr/>
                    <a:lstStyle/>
                    <a:p>
                      <a:r>
                        <a:rPr lang="fr-CH" sz="2200" dirty="0"/>
                        <a:t>Agenda items </a:t>
                      </a:r>
                      <a:endParaRPr lang="en-GB" sz="2200" dirty="0"/>
                    </a:p>
                  </a:txBody>
                  <a:tcPr/>
                </a:tc>
                <a:tc>
                  <a:txBody>
                    <a:bodyPr/>
                    <a:lstStyle/>
                    <a:p>
                      <a:r>
                        <a:rPr lang="fr-CH" sz="2200" dirty="0"/>
                        <a:t>Time </a:t>
                      </a:r>
                      <a:endParaRPr lang="en-GB" sz="2200" dirty="0"/>
                    </a:p>
                  </a:txBody>
                  <a:tcPr/>
                </a:tc>
                <a:extLst>
                  <a:ext uri="{0D108BD9-81ED-4DB2-BD59-A6C34878D82A}">
                    <a16:rowId xmlns:a16="http://schemas.microsoft.com/office/drawing/2014/main" val="2355643189"/>
                  </a:ext>
                </a:extLst>
              </a:tr>
              <a:tr h="434319">
                <a:tc>
                  <a:txBody>
                    <a:bodyPr/>
                    <a:lstStyle/>
                    <a:p>
                      <a:r>
                        <a:rPr lang="fr-CH" sz="2200" i="1" dirty="0"/>
                        <a:t>Introduction</a:t>
                      </a:r>
                      <a:r>
                        <a:rPr lang="fr-CH" sz="2200" dirty="0"/>
                        <a:t>. Lembit Rägo</a:t>
                      </a:r>
                      <a:endParaRPr lang="en-GB" sz="2200" dirty="0"/>
                    </a:p>
                  </a:txBody>
                  <a:tcPr/>
                </a:tc>
                <a:tc>
                  <a:txBody>
                    <a:bodyPr/>
                    <a:lstStyle/>
                    <a:p>
                      <a:r>
                        <a:rPr lang="fr-CH" sz="2200" dirty="0"/>
                        <a:t>5 mins </a:t>
                      </a:r>
                      <a:endParaRPr lang="en-GB" sz="2200" dirty="0"/>
                    </a:p>
                  </a:txBody>
                  <a:tcPr/>
                </a:tc>
                <a:extLst>
                  <a:ext uri="{0D108BD9-81ED-4DB2-BD59-A6C34878D82A}">
                    <a16:rowId xmlns:a16="http://schemas.microsoft.com/office/drawing/2014/main" val="1645369363"/>
                  </a:ext>
                </a:extLst>
              </a:tr>
              <a:tr h="434319">
                <a:tc>
                  <a:txBody>
                    <a:bodyPr/>
                    <a:lstStyle/>
                    <a:p>
                      <a:pPr lvl="0"/>
                      <a:r>
                        <a:rPr lang="en-GB" sz="2200" i="1" kern="1200" dirty="0">
                          <a:solidFill>
                            <a:schemeClr val="dk1"/>
                          </a:solidFill>
                          <a:effectLst/>
                          <a:latin typeface="+mn-lt"/>
                          <a:ea typeface="+mn-ea"/>
                          <a:cs typeface="+mn-cs"/>
                        </a:rPr>
                        <a:t>Chapter 1. </a:t>
                      </a:r>
                      <a:r>
                        <a:rPr lang="en-GB" sz="2200" kern="1200" dirty="0">
                          <a:solidFill>
                            <a:schemeClr val="dk1"/>
                          </a:solidFill>
                          <a:effectLst/>
                          <a:latin typeface="+mn-lt"/>
                          <a:ea typeface="+mn-ea"/>
                          <a:cs typeface="+mn-cs"/>
                        </a:rPr>
                        <a:t>Regulatory context. Alar </a:t>
                      </a:r>
                      <a:r>
                        <a:rPr lang="en-GB" sz="2200" kern="1200" dirty="0" err="1">
                          <a:solidFill>
                            <a:schemeClr val="dk1"/>
                          </a:solidFill>
                          <a:effectLst/>
                          <a:latin typeface="+mn-lt"/>
                          <a:ea typeface="+mn-ea"/>
                          <a:cs typeface="+mn-cs"/>
                        </a:rPr>
                        <a:t>Irs</a:t>
                      </a:r>
                      <a:r>
                        <a:rPr lang="en-GB" sz="2200" kern="1200" dirty="0">
                          <a:solidFill>
                            <a:schemeClr val="dk1"/>
                          </a:solidFill>
                          <a:effectLst/>
                          <a:latin typeface="+mn-lt"/>
                          <a:ea typeface="+mn-ea"/>
                          <a:cs typeface="+mn-cs"/>
                        </a:rPr>
                        <a:t>  </a:t>
                      </a:r>
                      <a:endParaRPr lang="en-GB" sz="2200" dirty="0"/>
                    </a:p>
                  </a:txBody>
                  <a:tcPr/>
                </a:tc>
                <a:tc>
                  <a:txBody>
                    <a:bodyPr/>
                    <a:lstStyle/>
                    <a:p>
                      <a:r>
                        <a:rPr lang="fr-CH" sz="2200" dirty="0"/>
                        <a:t>15 mins</a:t>
                      </a:r>
                      <a:endParaRPr lang="en-GB" sz="2200" dirty="0"/>
                    </a:p>
                  </a:txBody>
                  <a:tcPr/>
                </a:tc>
                <a:extLst>
                  <a:ext uri="{0D108BD9-81ED-4DB2-BD59-A6C34878D82A}">
                    <a16:rowId xmlns:a16="http://schemas.microsoft.com/office/drawing/2014/main" val="657991771"/>
                  </a:ext>
                </a:extLst>
              </a:tr>
              <a:tr h="434319">
                <a:tc>
                  <a:txBody>
                    <a:bodyPr/>
                    <a:lstStyle/>
                    <a:p>
                      <a:pPr lvl="0"/>
                      <a:r>
                        <a:rPr lang="en-GB" sz="2200" i="1" kern="1200" dirty="0">
                          <a:solidFill>
                            <a:schemeClr val="dk1"/>
                          </a:solidFill>
                          <a:effectLst/>
                          <a:latin typeface="+mn-lt"/>
                          <a:ea typeface="+mn-ea"/>
                          <a:cs typeface="+mn-cs"/>
                        </a:rPr>
                        <a:t>Chapter 2</a:t>
                      </a:r>
                      <a:r>
                        <a:rPr lang="en-GB" sz="2200" kern="1200" dirty="0">
                          <a:solidFill>
                            <a:schemeClr val="dk1"/>
                          </a:solidFill>
                          <a:effectLst/>
                          <a:latin typeface="+mn-lt"/>
                          <a:ea typeface="+mn-ea"/>
                          <a:cs typeface="+mn-cs"/>
                        </a:rPr>
                        <a:t>. Data sources. Juhaeri </a:t>
                      </a:r>
                      <a:r>
                        <a:rPr lang="en-GB" sz="2200" kern="1200" dirty="0" err="1">
                          <a:solidFill>
                            <a:schemeClr val="dk1"/>
                          </a:solidFill>
                          <a:effectLst/>
                          <a:latin typeface="+mn-lt"/>
                          <a:ea typeface="+mn-ea"/>
                          <a:cs typeface="+mn-cs"/>
                        </a:rPr>
                        <a:t>Juhaeri</a:t>
                      </a:r>
                      <a:r>
                        <a:rPr lang="en-GB" sz="2200" kern="1200" dirty="0">
                          <a:solidFill>
                            <a:schemeClr val="dk1"/>
                          </a:solidFill>
                          <a:effectLst/>
                          <a:latin typeface="+mn-lt"/>
                          <a:ea typeface="+mn-ea"/>
                          <a:cs typeface="+mn-cs"/>
                        </a:rPr>
                        <a:t> </a:t>
                      </a:r>
                      <a:endParaRPr lang="en-GB" sz="2200" dirty="0"/>
                    </a:p>
                  </a:txBody>
                  <a:tcPr/>
                </a:tc>
                <a:tc>
                  <a:txBody>
                    <a:bodyPr/>
                    <a:lstStyle/>
                    <a:p>
                      <a:r>
                        <a:rPr lang="en-GB" sz="2200" kern="1200" dirty="0">
                          <a:solidFill>
                            <a:schemeClr val="dk1"/>
                          </a:solidFill>
                          <a:effectLst/>
                          <a:latin typeface="+mn-lt"/>
                          <a:ea typeface="+mn-ea"/>
                          <a:cs typeface="+mn-cs"/>
                        </a:rPr>
                        <a:t>10 mins</a:t>
                      </a:r>
                      <a:endParaRPr lang="en-GB" sz="2200" dirty="0"/>
                    </a:p>
                  </a:txBody>
                  <a:tcPr/>
                </a:tc>
                <a:extLst>
                  <a:ext uri="{0D108BD9-81ED-4DB2-BD59-A6C34878D82A}">
                    <a16:rowId xmlns:a16="http://schemas.microsoft.com/office/drawing/2014/main" val="1313709919"/>
                  </a:ext>
                </a:extLst>
              </a:tr>
              <a:tr h="434319">
                <a:tc>
                  <a:txBody>
                    <a:bodyPr/>
                    <a:lstStyle/>
                    <a:p>
                      <a:pPr lvl="0"/>
                      <a:r>
                        <a:rPr lang="en-GB" sz="2200" i="1" kern="1200" dirty="0">
                          <a:solidFill>
                            <a:schemeClr val="dk1"/>
                          </a:solidFill>
                          <a:effectLst/>
                          <a:latin typeface="+mn-lt"/>
                          <a:ea typeface="+mn-ea"/>
                          <a:cs typeface="+mn-cs"/>
                        </a:rPr>
                        <a:t>Chapter 3</a:t>
                      </a:r>
                      <a:r>
                        <a:rPr lang="en-GB" sz="2200" kern="1200" dirty="0">
                          <a:solidFill>
                            <a:schemeClr val="dk1"/>
                          </a:solidFill>
                          <a:effectLst/>
                          <a:latin typeface="+mn-lt"/>
                          <a:ea typeface="+mn-ea"/>
                          <a:cs typeface="+mn-cs"/>
                        </a:rPr>
                        <a:t>. Methods. Yoshiko Atsuta</a:t>
                      </a:r>
                      <a:endParaRPr lang="en-GB" sz="2200" dirty="0"/>
                    </a:p>
                  </a:txBody>
                  <a:tcPr/>
                </a:tc>
                <a:tc>
                  <a:txBody>
                    <a:bodyPr/>
                    <a:lstStyle/>
                    <a:p>
                      <a:r>
                        <a:rPr lang="fr-CH" sz="2200" dirty="0"/>
                        <a:t>15 mins</a:t>
                      </a:r>
                      <a:endParaRPr lang="en-GB" sz="2200" dirty="0"/>
                    </a:p>
                  </a:txBody>
                  <a:tcPr/>
                </a:tc>
                <a:extLst>
                  <a:ext uri="{0D108BD9-81ED-4DB2-BD59-A6C34878D82A}">
                    <a16:rowId xmlns:a16="http://schemas.microsoft.com/office/drawing/2014/main" val="517082821"/>
                  </a:ext>
                </a:extLst>
              </a:tr>
              <a:tr h="434319">
                <a:tc>
                  <a:txBody>
                    <a:bodyPr/>
                    <a:lstStyle/>
                    <a:p>
                      <a:pPr lvl="0"/>
                      <a:r>
                        <a:rPr lang="en-GB" sz="2200" i="1" kern="1200" dirty="0">
                          <a:solidFill>
                            <a:schemeClr val="dk1"/>
                          </a:solidFill>
                          <a:effectLst/>
                          <a:latin typeface="+mn-lt"/>
                          <a:ea typeface="+mn-ea"/>
                          <a:cs typeface="+mn-cs"/>
                        </a:rPr>
                        <a:t>Chapter 4</a:t>
                      </a:r>
                      <a:r>
                        <a:rPr lang="en-GB" sz="2200" kern="1200" dirty="0">
                          <a:solidFill>
                            <a:schemeClr val="dk1"/>
                          </a:solidFill>
                          <a:effectLst/>
                          <a:latin typeface="+mn-lt"/>
                          <a:ea typeface="+mn-ea"/>
                          <a:cs typeface="+mn-cs"/>
                        </a:rPr>
                        <a:t>. Ethics. David Townend</a:t>
                      </a:r>
                      <a:endParaRPr lang="en-GB" sz="2200" dirty="0"/>
                    </a:p>
                  </a:txBody>
                  <a:tcPr/>
                </a:tc>
                <a:tc>
                  <a:txBody>
                    <a:bodyPr/>
                    <a:lstStyle/>
                    <a:p>
                      <a:r>
                        <a:rPr lang="fr-CH" sz="2200" dirty="0"/>
                        <a:t>10 mins</a:t>
                      </a:r>
                      <a:endParaRPr lang="en-GB" sz="2200" dirty="0"/>
                    </a:p>
                  </a:txBody>
                  <a:tcPr/>
                </a:tc>
                <a:extLst>
                  <a:ext uri="{0D108BD9-81ED-4DB2-BD59-A6C34878D82A}">
                    <a16:rowId xmlns:a16="http://schemas.microsoft.com/office/drawing/2014/main" val="1222441241"/>
                  </a:ext>
                </a:extLst>
              </a:tr>
              <a:tr h="434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1" kern="1200" dirty="0">
                          <a:solidFill>
                            <a:schemeClr val="dk1"/>
                          </a:solidFill>
                          <a:effectLst/>
                          <a:latin typeface="+mn-lt"/>
                          <a:ea typeface="+mn-ea"/>
                          <a:cs typeface="+mn-cs"/>
                        </a:rPr>
                        <a:t>Chapter 5</a:t>
                      </a:r>
                      <a:r>
                        <a:rPr lang="en-GB" sz="2200" kern="1200" dirty="0">
                          <a:solidFill>
                            <a:schemeClr val="dk1"/>
                          </a:solidFill>
                          <a:effectLst/>
                          <a:latin typeface="+mn-lt"/>
                          <a:ea typeface="+mn-ea"/>
                          <a:cs typeface="+mn-cs"/>
                        </a:rPr>
                        <a:t>. Conclusion. Sean Hennessy </a:t>
                      </a:r>
                      <a:endParaRPr lang="en-GB" sz="2200" dirty="0"/>
                    </a:p>
                  </a:txBody>
                  <a:tcPr/>
                </a:tc>
                <a:tc>
                  <a:txBody>
                    <a:bodyPr/>
                    <a:lstStyle/>
                    <a:p>
                      <a:r>
                        <a:rPr lang="fr-CH" sz="2200" dirty="0"/>
                        <a:t>5 mins</a:t>
                      </a:r>
                      <a:endParaRPr lang="en-GB" sz="2200" dirty="0"/>
                    </a:p>
                  </a:txBody>
                  <a:tcPr/>
                </a:tc>
                <a:extLst>
                  <a:ext uri="{0D108BD9-81ED-4DB2-BD59-A6C34878D82A}">
                    <a16:rowId xmlns:a16="http://schemas.microsoft.com/office/drawing/2014/main" val="1829960003"/>
                  </a:ext>
                </a:extLst>
              </a:tr>
              <a:tr h="898220">
                <a:tc>
                  <a:txBody>
                    <a:bodyPr/>
                    <a:lstStyle/>
                    <a:p>
                      <a:pPr lvl="0"/>
                      <a:r>
                        <a:rPr lang="en-GB" sz="2200" i="1" kern="1200" dirty="0">
                          <a:solidFill>
                            <a:schemeClr val="dk1"/>
                          </a:solidFill>
                          <a:effectLst/>
                          <a:latin typeface="+mn-lt"/>
                          <a:ea typeface="+mn-ea"/>
                          <a:cs typeface="+mn-cs"/>
                        </a:rPr>
                        <a:t>Discussion with audience</a:t>
                      </a:r>
                      <a:r>
                        <a:rPr lang="en-GB" sz="2200" kern="1200" dirty="0">
                          <a:solidFill>
                            <a:schemeClr val="dk1"/>
                          </a:solidFill>
                          <a:effectLst/>
                          <a:latin typeface="+mn-lt"/>
                          <a:ea typeface="+mn-ea"/>
                          <a:cs typeface="+mn-cs"/>
                        </a:rPr>
                        <a:t>. Panellists include all speakers joined by Anja Schiel and David Shaw</a:t>
                      </a:r>
                      <a:endParaRPr lang="en-GB" sz="2200" dirty="0"/>
                    </a:p>
                  </a:txBody>
                  <a:tcPr/>
                </a:tc>
                <a:tc>
                  <a:txBody>
                    <a:bodyPr/>
                    <a:lstStyle/>
                    <a:p>
                      <a:r>
                        <a:rPr lang="fr-CH" sz="2200" dirty="0"/>
                        <a:t>15 min </a:t>
                      </a:r>
                      <a:endParaRPr lang="en-GB" sz="2200" dirty="0"/>
                    </a:p>
                  </a:txBody>
                  <a:tcPr/>
                </a:tc>
                <a:extLst>
                  <a:ext uri="{0D108BD9-81ED-4DB2-BD59-A6C34878D82A}">
                    <a16:rowId xmlns:a16="http://schemas.microsoft.com/office/drawing/2014/main" val="200771754"/>
                  </a:ext>
                </a:extLst>
              </a:tr>
            </a:tbl>
          </a:graphicData>
        </a:graphic>
      </p:graphicFrame>
      <p:sp>
        <p:nvSpPr>
          <p:cNvPr id="8" name="Slide Number Placeholder 4">
            <a:extLst>
              <a:ext uri="{FF2B5EF4-FFF2-40B4-BE49-F238E27FC236}">
                <a16:creationId xmlns:a16="http://schemas.microsoft.com/office/drawing/2014/main" id="{5C9BEEC5-9381-0ABD-327D-3CCA5196B7E2}"/>
              </a:ext>
            </a:extLst>
          </p:cNvPr>
          <p:cNvSpPr txBox="1">
            <a:spLocks/>
          </p:cNvSpPr>
          <p:nvPr/>
        </p:nvSpPr>
        <p:spPr>
          <a:xfrm>
            <a:off x="11014949" y="6520340"/>
            <a:ext cx="407694" cy="103073"/>
          </a:xfrm>
          <a:prstGeom prst="rect">
            <a:avLst/>
          </a:prstGeom>
        </p:spPr>
        <p:txBody>
          <a:bodyPr vert="horz" lIns="0" tIns="0" rIns="0" bIns="0" rtlCol="0" anchor="ctr" anchorCtr="0"/>
          <a:lstStyle>
            <a:defPPr>
              <a:defRPr lang="en-US"/>
            </a:defPPr>
            <a:lvl1pPr marL="0" algn="ctr" defTabSz="457200" rtl="0" eaLnBrk="1" latinLnBrk="0" hangingPunct="1">
              <a:defRPr sz="1200" b="0" i="0" kern="1200" baseline="0">
                <a:solidFill>
                  <a:srgbClr val="575756"/>
                </a:solidFill>
                <a:latin typeface="HelveticaNeueLT Std Cn" panose="020B06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EB2FEF-DCD5-A644-A69E-0B80797A4AD7}" type="slidenum">
              <a:rPr lang="fr-FR" smtClean="0"/>
              <a:pPr/>
              <a:t>8</a:t>
            </a:fld>
            <a:endParaRPr lang="fr-FR" dirty="0"/>
          </a:p>
        </p:txBody>
      </p:sp>
    </p:spTree>
    <p:extLst>
      <p:ext uri="{BB962C8B-B14F-4D97-AF65-F5344CB8AC3E}">
        <p14:creationId xmlns:p14="http://schemas.microsoft.com/office/powerpoint/2010/main" val="396436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6C893150-8BF8-2404-450F-FA35180B8674}"/>
              </a:ext>
            </a:extLst>
          </p:cNvPr>
          <p:cNvSpPr txBox="1">
            <a:spLocks/>
          </p:cNvSpPr>
          <p:nvPr/>
        </p:nvSpPr>
        <p:spPr>
          <a:xfrm>
            <a:off x="720000" y="2880000"/>
            <a:ext cx="1954530" cy="30777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nSpc>
                <a:spcPct val="100000"/>
              </a:lnSpc>
              <a:spcBef>
                <a:spcPts val="0"/>
              </a:spcBef>
            </a:pPr>
            <a:r>
              <a:rPr lang="fr-FR" sz="2000" b="1" i="0" dirty="0">
                <a:solidFill>
                  <a:srgbClr val="8ED8F8"/>
                </a:solidFill>
                <a:latin typeface="HelveticaNeueLT Std Med" panose="020B0604020202020204" pitchFamily="34" charset="77"/>
                <a:cs typeface="HelveticaNeueLT Std Med"/>
              </a:rPr>
              <a:t>Webinar</a:t>
            </a:r>
            <a:r>
              <a:rPr lang="fr-FR" sz="2000" b="1" i="0" spc="-140" dirty="0">
                <a:solidFill>
                  <a:srgbClr val="8ED8F8"/>
                </a:solidFill>
                <a:latin typeface="HelveticaNeueLT Std Med" panose="020B0604020202020204" pitchFamily="34" charset="77"/>
                <a:cs typeface="HelveticaNeueLT Std Med"/>
              </a:rPr>
              <a:t> </a:t>
            </a:r>
            <a:r>
              <a:rPr lang="fr-FR" sz="2000" b="1" i="0" spc="-10" dirty="0" err="1">
                <a:solidFill>
                  <a:srgbClr val="8ED8F8"/>
                </a:solidFill>
                <a:latin typeface="HelveticaNeueLT Std Med" panose="020B0604020202020204" pitchFamily="34" charset="77"/>
                <a:cs typeface="HelveticaNeueLT Std Med"/>
              </a:rPr>
              <a:t>Series</a:t>
            </a:r>
            <a:endParaRPr lang="fr-FR" sz="2000" b="1" i="0" dirty="0">
              <a:latin typeface="HelveticaNeueLT Std Med" panose="020B0604020202020204" pitchFamily="34" charset="77"/>
              <a:cs typeface="HelveticaNeueLT Std Med"/>
            </a:endParaRPr>
          </a:p>
        </p:txBody>
      </p:sp>
      <p:sp>
        <p:nvSpPr>
          <p:cNvPr id="4" name="object 7">
            <a:extLst>
              <a:ext uri="{FF2B5EF4-FFF2-40B4-BE49-F238E27FC236}">
                <a16:creationId xmlns:a16="http://schemas.microsoft.com/office/drawing/2014/main" id="{3C31AB50-3E95-D14F-1596-57FCB730F66D}"/>
              </a:ext>
            </a:extLst>
          </p:cNvPr>
          <p:cNvSpPr txBox="1">
            <a:spLocks/>
          </p:cNvSpPr>
          <p:nvPr/>
        </p:nvSpPr>
        <p:spPr>
          <a:xfrm>
            <a:off x="720000" y="3348000"/>
            <a:ext cx="6430009" cy="2385268"/>
          </a:xfrm>
          <a:prstGeom prst="rect">
            <a:avLst/>
          </a:prstGeom>
        </p:spPr>
        <p:txBody>
          <a:bodyPr vert="horz" wrap="square" lIns="0" tIns="0" rIns="0" bIns="0" rtlCol="0">
            <a:spAutoFit/>
          </a:bodyPr>
          <a:lstStyle>
            <a:lvl1pPr marL="0" indent="0" algn="l" defTabSz="914400" rtl="0" eaLnBrk="1" latinLnBrk="0" hangingPunct="1">
              <a:lnSpc>
                <a:spcPts val="3700"/>
              </a:lnSpc>
              <a:spcBef>
                <a:spcPts val="0"/>
              </a:spcBef>
              <a:buFontTx/>
              <a:buNone/>
              <a:defRPr sz="3400" b="1" i="0" kern="1200">
                <a:solidFill>
                  <a:schemeClr val="bg1"/>
                </a:solidFill>
                <a:latin typeface="HelveticaNeueLT Std" panose="020B0604020202020204"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949325">
              <a:spcBef>
                <a:spcPts val="540"/>
              </a:spcBef>
            </a:pPr>
            <a:r>
              <a:rPr lang="fr-FR"/>
              <a:t>CIOMS</a:t>
            </a:r>
            <a:r>
              <a:rPr lang="fr-FR" spc="-114"/>
              <a:t> </a:t>
            </a:r>
            <a:r>
              <a:rPr lang="fr-FR"/>
              <a:t>Working</a:t>
            </a:r>
            <a:r>
              <a:rPr lang="fr-FR" spc="-114"/>
              <a:t> </a:t>
            </a:r>
            <a:r>
              <a:rPr lang="fr-FR"/>
              <a:t>Group</a:t>
            </a:r>
            <a:r>
              <a:rPr lang="fr-FR" spc="-114"/>
              <a:t> </a:t>
            </a:r>
            <a:r>
              <a:rPr lang="fr-FR" spc="-20"/>
              <a:t>XIII </a:t>
            </a:r>
            <a:r>
              <a:rPr lang="fr-FR"/>
              <a:t>consensus</a:t>
            </a:r>
            <a:r>
              <a:rPr lang="fr-FR" spc="-40"/>
              <a:t> </a:t>
            </a:r>
            <a:r>
              <a:rPr lang="fr-FR"/>
              <a:t>report</a:t>
            </a:r>
            <a:r>
              <a:rPr lang="fr-FR" spc="-40"/>
              <a:t> </a:t>
            </a:r>
            <a:r>
              <a:rPr lang="fr-FR" spc="-25"/>
              <a:t>on</a:t>
            </a:r>
          </a:p>
          <a:p>
            <a:pPr marL="12700">
              <a:lnSpc>
                <a:spcPts val="3450"/>
              </a:lnSpc>
            </a:pPr>
            <a:r>
              <a:rPr lang="fr-FR" i="1">
                <a:latin typeface="Helvetica Neue LT Std 76 Bold Italic"/>
                <a:cs typeface="Helvetica Neue LT Std 76 Bold Italic"/>
              </a:rPr>
              <a:t>Real-world data and real-</a:t>
            </a:r>
            <a:r>
              <a:rPr lang="fr-FR" i="1" spc="-10">
                <a:latin typeface="Helvetica Neue LT Std 76 Bold Italic"/>
                <a:cs typeface="Helvetica Neue LT Std 76 Bold Italic"/>
              </a:rPr>
              <a:t>world</a:t>
            </a:r>
          </a:p>
          <a:p>
            <a:pPr marL="12700" marR="1827530">
              <a:spcBef>
                <a:spcPts val="250"/>
              </a:spcBef>
            </a:pPr>
            <a:r>
              <a:rPr lang="fr-FR" i="1">
                <a:latin typeface="Helvetica Neue LT Std 76 Bold Italic"/>
                <a:cs typeface="Helvetica Neue LT Std 76 Bold Italic"/>
              </a:rPr>
              <a:t>evidence in </a:t>
            </a:r>
            <a:r>
              <a:rPr lang="fr-FR" i="1" spc="-10">
                <a:latin typeface="Helvetica Neue LT Std 76 Bold Italic"/>
                <a:cs typeface="Helvetica Neue LT Std 76 Bold Italic"/>
              </a:rPr>
              <a:t>regulatory </a:t>
            </a:r>
            <a:r>
              <a:rPr lang="fr-FR" i="1">
                <a:latin typeface="Helvetica Neue LT Std 76 Bold Italic"/>
                <a:cs typeface="Helvetica Neue LT Std 76 Bold Italic"/>
              </a:rPr>
              <a:t>decision </a:t>
            </a:r>
            <a:r>
              <a:rPr lang="fr-FR" i="1" spc="-10">
                <a:latin typeface="Helvetica Neue LT Std 76 Bold Italic"/>
                <a:cs typeface="Helvetica Neue LT Std 76 Bold Italic"/>
              </a:rPr>
              <a:t>making</a:t>
            </a:r>
            <a:endParaRPr lang="fr-FR" i="1" spc="-10" dirty="0">
              <a:latin typeface="Helvetica Neue LT Std 76 Bold Italic"/>
              <a:cs typeface="Helvetica Neue LT Std 76 Bold Italic"/>
            </a:endParaRPr>
          </a:p>
        </p:txBody>
      </p:sp>
      <p:sp>
        <p:nvSpPr>
          <p:cNvPr id="5" name="object 8">
            <a:extLst>
              <a:ext uri="{FF2B5EF4-FFF2-40B4-BE49-F238E27FC236}">
                <a16:creationId xmlns:a16="http://schemas.microsoft.com/office/drawing/2014/main" id="{C8BB0340-E7C2-E245-A890-222E6F85BAFF}"/>
              </a:ext>
            </a:extLst>
          </p:cNvPr>
          <p:cNvSpPr txBox="1"/>
          <p:nvPr/>
        </p:nvSpPr>
        <p:spPr>
          <a:xfrm>
            <a:off x="8627582" y="4586394"/>
            <a:ext cx="3304441" cy="2462213"/>
          </a:xfrm>
          <a:prstGeom prst="rect">
            <a:avLst/>
          </a:prstGeom>
        </p:spPr>
        <p:txBody>
          <a:bodyPr vert="horz" wrap="square" lIns="0" tIns="0" rIns="0" bIns="0" rtlCol="0">
            <a:spAutoFit/>
          </a:bodyPr>
          <a:lstStyle/>
          <a:p>
            <a:pPr marL="0" marR="5080">
              <a:lnSpc>
                <a:spcPts val="2400"/>
              </a:lnSpc>
              <a:spcBef>
                <a:spcPts val="0"/>
              </a:spcBef>
            </a:pPr>
            <a:r>
              <a:rPr lang="en-GB" sz="2000" b="1" i="0" dirty="0">
                <a:solidFill>
                  <a:srgbClr val="ABE1FA"/>
                </a:solidFill>
                <a:latin typeface="HelveticaNeueLT Std" panose="020B0604020202020204" pitchFamily="34" charset="77"/>
                <a:cs typeface="HelveticaNeueLT Std Med"/>
              </a:rPr>
              <a:t>Alar Irs</a:t>
            </a:r>
            <a:r>
              <a:rPr sz="2000" b="1" i="0" spc="-20" dirty="0">
                <a:solidFill>
                  <a:srgbClr val="ABE1FA"/>
                </a:solidFill>
                <a:latin typeface="HelveticaNeueLT Std" panose="020B0604020202020204" pitchFamily="34" charset="77"/>
                <a:cs typeface="HelveticaNeueLT Std Med"/>
              </a:rPr>
              <a:t> </a:t>
            </a:r>
            <a:endParaRPr lang="en-GB" sz="2000" b="1" i="0" spc="-20" dirty="0">
              <a:solidFill>
                <a:srgbClr val="ABE1FA"/>
              </a:solidFill>
              <a:latin typeface="HelveticaNeueLT Std" panose="020B0604020202020204" pitchFamily="34" charset="77"/>
              <a:cs typeface="HelveticaNeueLT Std Med"/>
            </a:endParaRPr>
          </a:p>
          <a:p>
            <a:pPr marL="0" marR="5080">
              <a:lnSpc>
                <a:spcPts val="2400"/>
              </a:lnSpc>
              <a:spcBef>
                <a:spcPts val="0"/>
              </a:spcBef>
            </a:pPr>
            <a:r>
              <a:rPr lang="en-GB" sz="2000" b="0" i="0" spc="-10" dirty="0">
                <a:solidFill>
                  <a:srgbClr val="ABE1FA"/>
                </a:solidFill>
                <a:latin typeface="HelveticaNeueLT Std" panose="020B0604020202020204" pitchFamily="34" charset="77"/>
                <a:cs typeface="HelveticaNeueLT Std"/>
              </a:rPr>
              <a:t>Chief Medical Officer, State Agency of Medicines, Estonia</a:t>
            </a:r>
          </a:p>
          <a:p>
            <a:pPr marL="0" marR="5080">
              <a:lnSpc>
                <a:spcPts val="2400"/>
              </a:lnSpc>
              <a:spcBef>
                <a:spcPts val="0"/>
              </a:spcBef>
            </a:pPr>
            <a:r>
              <a:rPr lang="en-GB" sz="2000" spc="-10" dirty="0">
                <a:solidFill>
                  <a:srgbClr val="ABE1FA"/>
                </a:solidFill>
                <a:latin typeface="HelveticaNeueLT Std" panose="020B0604020202020204" pitchFamily="34" charset="77"/>
                <a:cs typeface="HelveticaNeueLT Std"/>
              </a:rPr>
              <a:t>Member, Committee for Human Medicinal Products, EMA</a:t>
            </a:r>
            <a:endParaRPr lang="en-GB" sz="2000" dirty="0">
              <a:solidFill>
                <a:srgbClr val="ABE1FA"/>
              </a:solidFill>
              <a:latin typeface="HelveticaNeueLT Std" panose="020B0604020202020204" pitchFamily="34" charset="77"/>
              <a:cs typeface="HelveticaNeueLT Std"/>
            </a:endParaRPr>
          </a:p>
          <a:p>
            <a:pPr marL="0" marR="5080">
              <a:lnSpc>
                <a:spcPts val="2400"/>
              </a:lnSpc>
              <a:spcBef>
                <a:spcPts val="0"/>
              </a:spcBef>
            </a:pPr>
            <a:r>
              <a:rPr lang="en-GB" sz="2000" b="0" i="0" dirty="0">
                <a:solidFill>
                  <a:srgbClr val="ABE1FA"/>
                </a:solidFill>
                <a:latin typeface="HelveticaNeueLT Std" panose="020B0604020202020204" pitchFamily="34" charset="77"/>
                <a:cs typeface="HelveticaNeueLT Std"/>
              </a:rPr>
              <a:t>Alar.Irs@ravimiamet.ee</a:t>
            </a:r>
          </a:p>
          <a:p>
            <a:pPr marL="0" marR="5080">
              <a:lnSpc>
                <a:spcPts val="2400"/>
              </a:lnSpc>
              <a:spcBef>
                <a:spcPts val="0"/>
              </a:spcBef>
            </a:pPr>
            <a:endParaRPr sz="2000" b="0" i="0" dirty="0">
              <a:latin typeface="HelveticaNeueLT Std" panose="020B0604020202020204" pitchFamily="34" charset="77"/>
              <a:cs typeface="HelveticaNeueLT Std"/>
            </a:endParaRPr>
          </a:p>
        </p:txBody>
      </p:sp>
    </p:spTree>
    <p:extLst>
      <p:ext uri="{BB962C8B-B14F-4D97-AF65-F5344CB8AC3E}">
        <p14:creationId xmlns:p14="http://schemas.microsoft.com/office/powerpoint/2010/main" val="8935516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460C1F20FC247ADE5BDE68B78E837" ma:contentTypeVersion="13" ma:contentTypeDescription="Create a new document." ma:contentTypeScope="" ma:versionID="04b83731753ac070732698d66286b8ea">
  <xsd:schema xmlns:xsd="http://www.w3.org/2001/XMLSchema" xmlns:xs="http://www.w3.org/2001/XMLSchema" xmlns:p="http://schemas.microsoft.com/office/2006/metadata/properties" xmlns:ns2="94385999-2a38-46ac-bbf0-83156b621c1a" xmlns:ns3="b87239fc-ef40-4af8-81a2-c563610ff952" targetNamespace="http://schemas.microsoft.com/office/2006/metadata/properties" ma:root="true" ma:fieldsID="2f1bdac2bbfded36dec2881e10ea63e7" ns2:_="" ns3:_="">
    <xsd:import namespace="94385999-2a38-46ac-bbf0-83156b621c1a"/>
    <xsd:import namespace="b87239fc-ef40-4af8-81a2-c563610ff9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85999-2a38-46ac-bbf0-83156b621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35ec2b1-ba43-40e0-9ba8-2d857d771f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7239fc-ef40-4af8-81a2-c563610ff95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41ea199-21ec-4a0c-9c82-372f968f3a51}" ma:internalName="TaxCatchAll" ma:showField="CatchAllData" ma:web="b87239fc-ef40-4af8-81a2-c563610ff9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7239fc-ef40-4af8-81a2-c563610ff952" xsi:nil="true"/>
    <lcf76f155ced4ddcb4097134ff3c332f xmlns="94385999-2a38-46ac-bbf0-83156b621c1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C371B6-1793-41F3-9ED6-73B105482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385999-2a38-46ac-bbf0-83156b621c1a"/>
    <ds:schemaRef ds:uri="b87239fc-ef40-4af8-81a2-c563610ff9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40EA2-EEC5-49E7-A7AD-EF746A0EBE98}">
  <ds:schemaRefs>
    <ds:schemaRef ds:uri="http://purl.org/dc/terms/"/>
    <ds:schemaRef ds:uri="94385999-2a38-46ac-bbf0-83156b621c1a"/>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b87239fc-ef40-4af8-81a2-c563610ff952"/>
    <ds:schemaRef ds:uri="http://schemas.microsoft.com/office/infopath/2007/PartnerControls"/>
  </ds:schemaRefs>
</ds:datastoreItem>
</file>

<file path=customXml/itemProps3.xml><?xml version="1.0" encoding="utf-8"?>
<ds:datastoreItem xmlns:ds="http://schemas.openxmlformats.org/officeDocument/2006/customXml" ds:itemID="{6B585A56-86A9-47C4-800C-A78D129A2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8304</TotalTime>
  <Words>7166</Words>
  <Application>Microsoft Office PowerPoint</Application>
  <PresentationFormat>Widescreen</PresentationFormat>
  <Paragraphs>666</Paragraphs>
  <Slides>50</Slides>
  <Notes>27</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50</vt:i4>
      </vt:variant>
    </vt:vector>
  </HeadingPairs>
  <TitlesOfParts>
    <vt:vector size="70" baseType="lpstr">
      <vt:lpstr>Aptos</vt:lpstr>
      <vt:lpstr>Aptos Display</vt:lpstr>
      <vt:lpstr>Arial</vt:lpstr>
      <vt:lpstr>Calibri</vt:lpstr>
      <vt:lpstr>Calibri Light</vt:lpstr>
      <vt:lpstr>Cambria</vt:lpstr>
      <vt:lpstr>Candara</vt:lpstr>
      <vt:lpstr>Courier New</vt:lpstr>
      <vt:lpstr>Helvetica Neue LT Std 47 Light </vt:lpstr>
      <vt:lpstr>Helvetica Neue LT Std 57 Conden</vt:lpstr>
      <vt:lpstr>Helvetica Neue LT Std 67 Medium</vt:lpstr>
      <vt:lpstr>Helvetica Neue LT Std 76 Bold Italic</vt:lpstr>
      <vt:lpstr>HelveticaNeueLT Std</vt:lpstr>
      <vt:lpstr>HelveticaNeueLT Std Cn</vt:lpstr>
      <vt:lpstr>HelveticaNeueLT Std Med</vt:lpstr>
      <vt:lpstr>News Gothic Std</vt:lpstr>
      <vt:lpstr>Source Sans Pro Web</vt:lpstr>
      <vt:lpstr>Symbol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Combette</dc:creator>
  <cp:lastModifiedBy>Sanna Hill</cp:lastModifiedBy>
  <cp:revision>541</cp:revision>
  <cp:lastPrinted>2024-11-12T15:25:33Z</cp:lastPrinted>
  <dcterms:created xsi:type="dcterms:W3CDTF">2019-08-19T14:30:03Z</dcterms:created>
  <dcterms:modified xsi:type="dcterms:W3CDTF">2024-12-02T12:05:40Z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0x01010033C460C1F20FC247ADE5BDE68B78E837</vt:lpwstr>
  </property>
  <property fmtid="{D5CDD505-2E9C-101B-9397-08002B2CF9AE}" pid="3" name="MediaServiceImageTags">
    <vt:lpwstr/>
  </property>
</Properties>
</file>