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3" r:id="rId5"/>
    <p:sldId id="258" r:id="rId6"/>
    <p:sldId id="262" r:id="rId7"/>
    <p:sldId id="260" r:id="rId8"/>
    <p:sldId id="261" r:id="rId9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447" autoAdjust="0"/>
  </p:normalViewPr>
  <p:slideViewPr>
    <p:cSldViewPr snapToGrid="0">
      <p:cViewPr varScale="1">
        <p:scale>
          <a:sx n="61" d="100"/>
          <a:sy n="61" d="100"/>
        </p:scale>
        <p:origin x="8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E3C8CCDB-6923-475D-BA93-8CC76B74726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35A14A39-261F-4E44-BE42-B18A524A5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14A39-261F-4E44-BE42-B18A524A51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77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14A39-261F-4E44-BE42-B18A524A51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2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8">
            <a:extLst>
              <a:ext uri="{FF2B5EF4-FFF2-40B4-BE49-F238E27FC236}">
                <a16:creationId xmlns:a16="http://schemas.microsoft.com/office/drawing/2014/main" id="{8DC0A9BB-A7D6-4331-BEAE-DA9555AF9D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0967" y="1143000"/>
            <a:ext cx="10363200" cy="0"/>
          </a:xfrm>
          <a:prstGeom prst="line">
            <a:avLst/>
          </a:prstGeom>
          <a:noFill/>
          <a:ln w="28575">
            <a:solidFill>
              <a:srgbClr val="66BC29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55574" y="307270"/>
            <a:ext cx="7898077" cy="49244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2330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55349-D2E7-3C2B-3320-94CB1FF1C2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701041"/>
            <a:ext cx="8915399" cy="155448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Recommended Standards of Education and Training </a:t>
            </a:r>
            <a:b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Health Professionals </a:t>
            </a:r>
            <a:b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Participating in Medicines Development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4FD3BE-8F36-73C9-C303-5E3B525F9D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3312161"/>
            <a:ext cx="8915399" cy="2277109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Revised Narrative of Chapter 1: overview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Honorio Silva, MD 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behalf of the Writing Team</a:t>
            </a:r>
          </a:p>
          <a:p>
            <a:pPr algn="ctr"/>
            <a:r>
              <a:rPr lang="en-US" sz="1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Fourth Meeting of the CIOMS Working Group</a:t>
            </a:r>
          </a:p>
          <a:p>
            <a:pPr algn="ctr"/>
            <a:r>
              <a:rPr lang="en-US" sz="1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Via Zoom, January 30</a:t>
            </a:r>
            <a:r>
              <a:rPr lang="en-US" sz="1400" b="1" baseline="300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2023</a:t>
            </a:r>
          </a:p>
        </p:txBody>
      </p:sp>
    </p:spTree>
    <p:extLst>
      <p:ext uri="{BB962C8B-B14F-4D97-AF65-F5344CB8AC3E}">
        <p14:creationId xmlns:p14="http://schemas.microsoft.com/office/powerpoint/2010/main" val="1405056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15377-8522-3044-2E93-EC7B63067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9418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Chapter 1 Writing Team </a:t>
            </a:r>
            <a:br>
              <a:rPr lang="en-US" dirty="0"/>
            </a:br>
            <a:r>
              <a:rPr lang="en-US" sz="2000" b="1" dirty="0">
                <a:solidFill>
                  <a:srgbClr val="C00000"/>
                </a:solidFill>
              </a:rPr>
              <a:t>including  new members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F9A00-9972-FFFB-8448-011B2222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07535"/>
            <a:ext cx="8915400" cy="4627555"/>
          </a:xfrm>
        </p:spPr>
        <p:txBody>
          <a:bodyPr>
            <a:normAutofit fontScale="77500" lnSpcReduction="20000"/>
          </a:bodyPr>
          <a:lstStyle/>
          <a:p>
            <a:r>
              <a:rPr lang="en-US" sz="19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Enrica Alteri</a:t>
            </a:r>
          </a:p>
          <a:p>
            <a:r>
              <a:rPr lang="en-US" sz="19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Catherine Bates</a:t>
            </a:r>
          </a:p>
          <a:p>
            <a:r>
              <a:rPr lang="en-US" sz="19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Barbara Bierer</a:t>
            </a:r>
          </a:p>
          <a:p>
            <a:r>
              <a:rPr lang="en-US" sz="19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Pravin Chopra</a:t>
            </a:r>
          </a:p>
          <a:p>
            <a:r>
              <a:rPr lang="en-US" sz="19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Domenico Criscuolo</a:t>
            </a:r>
          </a:p>
          <a:p>
            <a:r>
              <a:rPr lang="en-US" sz="19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 Higenbottam</a:t>
            </a:r>
          </a:p>
          <a:p>
            <a:r>
              <a:rPr lang="en-US" sz="19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Ken Kaitin</a:t>
            </a:r>
          </a:p>
          <a:p>
            <a:r>
              <a:rPr lang="en-US" sz="19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Sandor Kerpel-Fronius</a:t>
            </a:r>
          </a:p>
          <a:p>
            <a:r>
              <a:rPr lang="en-US" sz="19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Ingrid Klingmann</a:t>
            </a:r>
          </a:p>
          <a:p>
            <a:r>
              <a:rPr lang="en-US" sz="19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Nilima  Kshirsagar</a:t>
            </a:r>
          </a:p>
          <a:p>
            <a:r>
              <a:rPr lang="en-US" sz="19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Lembit Rago</a:t>
            </a:r>
          </a:p>
          <a:p>
            <a:r>
              <a:rPr lang="en-US" sz="19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Honorio Silva</a:t>
            </a:r>
          </a:p>
          <a:p>
            <a:r>
              <a:rPr lang="en-US" sz="19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Stephen Sonstein</a:t>
            </a:r>
          </a:p>
          <a:p>
            <a:r>
              <a:rPr lang="en-US" sz="19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Peter Stonier</a:t>
            </a:r>
          </a:p>
          <a:p>
            <a:r>
              <a:rPr lang="en-US" sz="19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Haruko </a:t>
            </a:r>
            <a:r>
              <a:rPr lang="en-US" sz="19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Yamamo</a:t>
            </a:r>
            <a:endParaRPr lang="en-US" sz="19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441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B3CB6-4183-78C3-F82C-4DE56F37E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9441" y="624110"/>
            <a:ext cx="10068560" cy="73733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Chronology of Informal Process followed by the Writing WG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9F6A-B46C-537B-E981-E2BAFDF29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0" y="1747520"/>
            <a:ext cx="9492932" cy="448637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 31: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a result of a joint meeting including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subroups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and 2  Individual members volunteered to write sections of the draft chapter: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Contributions compiled and  edited by HS and PS</a:t>
            </a:r>
          </a:p>
          <a:p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June 16: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First Version distributed among the group members:</a:t>
            </a:r>
            <a:endParaRPr lang="en-US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June 23: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Zoom session to discuss content and possible changes</a:t>
            </a:r>
            <a:endParaRPr lang="en-US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As a result, revisions and additional contributions  (including references) were prepared and submitted again to HS and PS</a:t>
            </a:r>
          </a:p>
          <a:p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July 24: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Second version was distributed among the group for review and comments</a:t>
            </a:r>
            <a:endParaRPr lang="en-US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Asynchronous feedback received</a:t>
            </a:r>
          </a:p>
          <a:p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August 31: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Final Version distributed among the entire WG.  </a:t>
            </a:r>
          </a:p>
          <a:p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September 6: entire CIOMS WG discussion in Geneva.</a:t>
            </a:r>
          </a:p>
          <a:p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September- January: Inputs received from several </a:t>
            </a:r>
            <a:r>
              <a:rPr lang="en-US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tesam</a:t>
            </a: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members (IK, SKF, KK, NN, PC, SS, BB)</a:t>
            </a:r>
          </a:p>
          <a:p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January . Final Review and edits by TH, NN and H</a:t>
            </a:r>
          </a:p>
        </p:txBody>
      </p:sp>
    </p:spTree>
    <p:extLst>
      <p:ext uri="{BB962C8B-B14F-4D97-AF65-F5344CB8AC3E}">
        <p14:creationId xmlns:p14="http://schemas.microsoft.com/office/powerpoint/2010/main" val="13242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000">
              <a:srgbClr val="00B0F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8372-72EF-23D7-22D8-2B301961F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0"/>
            <a:ext cx="8911687" cy="1463040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latin typeface="Calibri" panose="020F0502020204030204" pitchFamily="34" charset="0"/>
                <a:cs typeface="Calibri" panose="020F0502020204030204" pitchFamily="34" charset="0"/>
              </a:rPr>
              <a:t>Chapter 1: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Background and Problem Statement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Original Version. September 2022</a:t>
            </a:r>
            <a:r>
              <a:rPr lang="en-US" sz="20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E55FA63-66F8-BE35-7BA4-0CAA882C40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7251774"/>
              </p:ext>
            </p:extLst>
          </p:nvPr>
        </p:nvGraphicFramePr>
        <p:xfrm>
          <a:off x="1178560" y="1463041"/>
          <a:ext cx="10627361" cy="5745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8010">
                  <a:extLst>
                    <a:ext uri="{9D8B030D-6E8A-4147-A177-3AD203B41FA5}">
                      <a16:colId xmlns:a16="http://schemas.microsoft.com/office/drawing/2014/main" val="679901273"/>
                    </a:ext>
                  </a:extLst>
                </a:gridCol>
                <a:gridCol w="4153688">
                  <a:extLst>
                    <a:ext uri="{9D8B030D-6E8A-4147-A177-3AD203B41FA5}">
                      <a16:colId xmlns:a16="http://schemas.microsoft.com/office/drawing/2014/main" val="111522643"/>
                    </a:ext>
                  </a:extLst>
                </a:gridCol>
                <a:gridCol w="2815663">
                  <a:extLst>
                    <a:ext uri="{9D8B030D-6E8A-4147-A177-3AD203B41FA5}">
                      <a16:colId xmlns:a16="http://schemas.microsoft.com/office/drawing/2014/main" val="2918079563"/>
                    </a:ext>
                  </a:extLst>
                </a:gridCol>
              </a:tblGrid>
              <a:tr h="361607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Main Contributors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876862"/>
                  </a:ext>
                </a:extLst>
              </a:tr>
              <a:tr h="301339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 Overview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SS/HS/All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976088"/>
                  </a:ext>
                </a:extLst>
              </a:tr>
              <a:tr h="102107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1.1. 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medical Product lifecycle and its stakeholders</a:t>
                      </a:r>
                    </a:p>
                    <a:p>
                      <a:endParaRPr lang="en-US" sz="14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 description of the lifecycle and its regulation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Current Trends in Product Development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Challenges and complexities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HS/PS/All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635265"/>
                  </a:ext>
                </a:extLst>
              </a:tr>
              <a:tr h="723213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 Description of the problem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Overall stakeholders needs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Opportunities and Challenges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Needs for Education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HS/PS/All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473592"/>
                  </a:ext>
                </a:extLst>
              </a:tr>
              <a:tr h="3109095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 Overview of different needs: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Competency Based Education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Systems Thinking in CME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 b="1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Group 1: </a:t>
                      </a:r>
                      <a:r>
                        <a:rPr lang="en-US" sz="1200" b="1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 Public and patients, advocacy groups, ethics committees and clinical trial participants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400" b="1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Group 2: Biomedical Professionals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Medical Product Developers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Medical Product regulators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Health professionals directly engaged in PD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Physicians, Nurses and Allied Health Professionals not directly engaged in PD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Other professionals (Group 3)</a:t>
                      </a:r>
                    </a:p>
                    <a:p>
                      <a:endParaRPr lang="en-US" sz="1400" b="1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PS/HS/All</a:t>
                      </a:r>
                    </a:p>
                    <a:p>
                      <a:r>
                        <a:rPr lang="en-US" sz="14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HS/all</a:t>
                      </a:r>
                    </a:p>
                    <a:p>
                      <a:endParaRPr lang="en-US" sz="14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4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4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4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4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LR/SS/NK/SK/All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106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594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8372-72EF-23D7-22D8-2B301961F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0"/>
            <a:ext cx="8911687" cy="11772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Introduction and Chapter 1: </a:t>
            </a:r>
            <a:b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Background and Problem Statement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Revisions January 30, 2023</a:t>
            </a:r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E55FA63-66F8-BE35-7BA4-0CAA882C40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886948"/>
              </p:ext>
            </p:extLst>
          </p:nvPr>
        </p:nvGraphicFramePr>
        <p:xfrm>
          <a:off x="1668780" y="1280160"/>
          <a:ext cx="10081261" cy="5975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2330">
                  <a:extLst>
                    <a:ext uri="{9D8B030D-6E8A-4147-A177-3AD203B41FA5}">
                      <a16:colId xmlns:a16="http://schemas.microsoft.com/office/drawing/2014/main" val="679901273"/>
                    </a:ext>
                  </a:extLst>
                </a:gridCol>
                <a:gridCol w="3909080">
                  <a:extLst>
                    <a:ext uri="{9D8B030D-6E8A-4147-A177-3AD203B41FA5}">
                      <a16:colId xmlns:a16="http://schemas.microsoft.com/office/drawing/2014/main" val="111522643"/>
                    </a:ext>
                  </a:extLst>
                </a:gridCol>
                <a:gridCol w="2649851">
                  <a:extLst>
                    <a:ext uri="{9D8B030D-6E8A-4147-A177-3AD203B41FA5}">
                      <a16:colId xmlns:a16="http://schemas.microsoft.com/office/drawing/2014/main" val="2918079563"/>
                    </a:ext>
                  </a:extLst>
                </a:gridCol>
              </a:tblGrid>
              <a:tr h="373622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Main Contributors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876862"/>
                  </a:ext>
                </a:extLst>
              </a:tr>
              <a:tr h="352102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 Overview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SS/HS/TH/KK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976088"/>
                  </a:ext>
                </a:extLst>
              </a:tr>
              <a:tr h="1120324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medical Product lifecycle and its stakeholders</a:t>
                      </a:r>
                    </a:p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Current Trends in Product Development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Challenges and complexities; risk/benefit and value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Need for competent professionals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HS//TH/All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635265"/>
                  </a:ext>
                </a:extLst>
              </a:tr>
              <a:tr h="1120324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1.1. The product lifecycle and pharmaceutical regulation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 description of the lifecycle and its regulation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Opportunities and Challenges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HS/TH/All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473592"/>
                  </a:ext>
                </a:extLst>
              </a:tr>
              <a:tr h="1376398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Current trends in education in medicines and device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Applies for Medicines and Devices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New technologies for assessment of risk and value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Impact of COVID and needs for collaboration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TH/HS/all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976230"/>
                  </a:ext>
                </a:extLst>
              </a:tr>
              <a:tr h="1632472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 Description of Challenges and Opportunities 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Trials and needs for Education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Role of stakeholders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Contributions of JTF/MRCT and IFAPP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Needs for collaboration</a:t>
                      </a:r>
                    </a:p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TH/HS/All</a:t>
                      </a:r>
                    </a:p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106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8065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8372-72EF-23D7-22D8-2B301961F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0"/>
            <a:ext cx="8911687" cy="1463040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latin typeface="Calibri" panose="020F0502020204030204" pitchFamily="34" charset="0"/>
                <a:cs typeface="Calibri" panose="020F0502020204030204" pitchFamily="34" charset="0"/>
              </a:rPr>
              <a:t>Chapter 1: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Background and Problem Statement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Revisions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Chapter One/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Cont’n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January 2023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E55FA63-66F8-BE35-7BA4-0CAA882C40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943342"/>
              </p:ext>
            </p:extLst>
          </p:nvPr>
        </p:nvGraphicFramePr>
        <p:xfrm>
          <a:off x="1863090" y="1463041"/>
          <a:ext cx="9989820" cy="5333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5228">
                  <a:extLst>
                    <a:ext uri="{9D8B030D-6E8A-4147-A177-3AD203B41FA5}">
                      <a16:colId xmlns:a16="http://schemas.microsoft.com/office/drawing/2014/main" val="679901273"/>
                    </a:ext>
                  </a:extLst>
                </a:gridCol>
                <a:gridCol w="3912454">
                  <a:extLst>
                    <a:ext uri="{9D8B030D-6E8A-4147-A177-3AD203B41FA5}">
                      <a16:colId xmlns:a16="http://schemas.microsoft.com/office/drawing/2014/main" val="111522643"/>
                    </a:ext>
                  </a:extLst>
                </a:gridCol>
                <a:gridCol w="2652138">
                  <a:extLst>
                    <a:ext uri="{9D8B030D-6E8A-4147-A177-3AD203B41FA5}">
                      <a16:colId xmlns:a16="http://schemas.microsoft.com/office/drawing/2014/main" val="2918079563"/>
                    </a:ext>
                  </a:extLst>
                </a:gridCol>
              </a:tblGrid>
              <a:tr h="347092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Main Contributors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876862"/>
                  </a:ext>
                </a:extLst>
              </a:tr>
              <a:tr h="78095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 Overview of different needs of learners</a:t>
                      </a:r>
                    </a:p>
                    <a:p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  description of outcomes of surveys conducted by OECD, JTF/MRCT and IFAPP</a:t>
                      </a:r>
                    </a:p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HS/TH/all</a:t>
                      </a:r>
                    </a:p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830229"/>
                  </a:ext>
                </a:extLst>
              </a:tr>
              <a:tr h="1012351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 Changing paradigms in education for Medicinal Products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Principles of adult learning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Transformative learning: competency and problem-based education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HS/PS/TH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976088"/>
                  </a:ext>
                </a:extLst>
              </a:tr>
              <a:tr h="780956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  Competency Based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Definition and principles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Competencies: intrinsic value and applications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HS/PS/TH/all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66625"/>
                  </a:ext>
                </a:extLst>
              </a:tr>
              <a:tr h="896653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 Systems in Medical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concepts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Research and Medicines Development as systems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HS/TH/all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597062"/>
                  </a:ext>
                </a:extLst>
              </a:tr>
              <a:tr h="1188331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  A syllabus for education and medicines development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Rationale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</a:t>
                      </a:r>
                      <a:r>
                        <a:rPr lang="en-US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PharmaTrain</a:t>
                      </a: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experience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Needs for adaptation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HS/PS/TH/all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189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068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3039D-7225-6476-642C-42EEF7942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893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Further issues to consider in the proposed narrative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0FCA8-FB24-1BCD-4728-92E5FB949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91360"/>
            <a:ext cx="8915400" cy="4419600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b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Is what has been written so far appropriate</a:t>
            </a:r>
            <a:r>
              <a:rPr lang="en-GB" sz="18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? 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Does it address the needs of the sections of Chapter 1? </a:t>
            </a:r>
            <a:endParaRPr lang="en-US" sz="1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the section texts written aligned completely with the section titles? Is the material of relatively correct length or too long/ short for what is expected? </a:t>
            </a:r>
            <a:endParaRPr lang="en-US" sz="1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Does the order of chapters need revising based on the direction that the report is (already) taking from the content of Introduction and Chapter 1?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Style of writing (for CIOMS reports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):</a:t>
            </a:r>
            <a:r>
              <a:rPr lang="en-GB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clarity of writing for non-scientific/lay audiences</a:t>
            </a:r>
            <a:endParaRPr lang="en-US" sz="1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relative length / granularity of the sectional topics and</a:t>
            </a:r>
            <a:endParaRPr lang="en-US" sz="1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need to expand or shorten some/all of them</a:t>
            </a:r>
            <a:r>
              <a:rPr lang="en-GB" sz="18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 to complete the reference section</a:t>
            </a:r>
            <a:endParaRPr lang="en-US" sz="18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593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6">
            <a:extLst>
              <a:ext uri="{FF2B5EF4-FFF2-40B4-BE49-F238E27FC236}">
                <a16:creationId xmlns:a16="http://schemas.microsoft.com/office/drawing/2014/main" id="{4C49AF84-FCA8-401D-9489-EE24140DA090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9631680" y="5984875"/>
            <a:ext cx="2560320" cy="736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9EBCD674-4F7F-49CE-887A-2E7C927C8EBE}" type="slidenum">
              <a:rPr lang="en-US" altLang="en-US" smtClean="0"/>
              <a:pPr eaLnBrk="1" hangingPunct="1"/>
              <a:t>8</a:t>
            </a:fld>
            <a:endParaRPr lang="en-US" altLang="en-US" dirty="0">
              <a:solidFill>
                <a:srgbClr val="898989"/>
              </a:solidFill>
            </a:endParaRPr>
          </a:p>
        </p:txBody>
      </p:sp>
      <p:sp>
        <p:nvSpPr>
          <p:cNvPr id="34822" name="WordArt 6">
            <a:extLst>
              <a:ext uri="{FF2B5EF4-FFF2-40B4-BE49-F238E27FC236}">
                <a16:creationId xmlns:a16="http://schemas.microsoft.com/office/drawing/2014/main" id="{5741E4AA-FA77-4052-9EC4-5C800DDC196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70745" y="381000"/>
            <a:ext cx="8848056" cy="7366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Thanks for your attention</a:t>
            </a:r>
          </a:p>
        </p:txBody>
      </p:sp>
      <p:pic>
        <p:nvPicPr>
          <p:cNvPr id="34823" name="Picture 6">
            <a:extLst>
              <a:ext uri="{FF2B5EF4-FFF2-40B4-BE49-F238E27FC236}">
                <a16:creationId xmlns:a16="http://schemas.microsoft.com/office/drawing/2014/main" id="{8E104AAA-076A-4BAB-A563-32ECB1299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373" y="1447800"/>
            <a:ext cx="5457253" cy="4373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4F0203A-9383-C057-B11D-7165C1C095D9}"/>
              </a:ext>
            </a:extLst>
          </p:cNvPr>
          <p:cNvSpPr txBox="1">
            <a:spLocks/>
          </p:cNvSpPr>
          <p:nvPr/>
        </p:nvSpPr>
        <p:spPr>
          <a:xfrm>
            <a:off x="4455575" y="6353175"/>
            <a:ext cx="4114800" cy="365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  <a:defRPr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Honorio.silva@ifappacademy.org</a:t>
            </a:r>
            <a:endParaRPr lang="hu-H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243</TotalTime>
  <Words>751</Words>
  <Application>Microsoft Office PowerPoint</Application>
  <PresentationFormat>Widescreen</PresentationFormat>
  <Paragraphs>141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Abadi</vt:lpstr>
      <vt:lpstr>Arial</vt:lpstr>
      <vt:lpstr>Arial Black</vt:lpstr>
      <vt:lpstr>Calibri</vt:lpstr>
      <vt:lpstr>Century Gothic</vt:lpstr>
      <vt:lpstr>Courier New</vt:lpstr>
      <vt:lpstr>Symbol</vt:lpstr>
      <vt:lpstr>Times New Roman</vt:lpstr>
      <vt:lpstr>Wingdings 3</vt:lpstr>
      <vt:lpstr>Wisp</vt:lpstr>
      <vt:lpstr>  Recommended Standards of Education and Training  for Health Professionals  Participating in Medicines Development.</vt:lpstr>
      <vt:lpstr> Chapter 1 Writing Team  including  new members </vt:lpstr>
      <vt:lpstr>Chronology of Informal Process followed by the Writing WG</vt:lpstr>
      <vt:lpstr>Chapter 1:  Background and Problem Statement Original Version. September 2022 </vt:lpstr>
      <vt:lpstr>Introduction and Chapter 1:  Background and Problem Statement Revisions January 30, 2023</vt:lpstr>
      <vt:lpstr>Chapter 1:  Background and Problem Statement Revisions to Chapter One/Cont’n  January 2023</vt:lpstr>
      <vt:lpstr>Further issues to consider in the proposed narrative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Recommended Standards of Education and Training  for Health Professionals  Participating in Medicines Development.</dc:title>
  <dc:creator>Honorio Silva</dc:creator>
  <cp:lastModifiedBy>Catherine Bates</cp:lastModifiedBy>
  <cp:revision>5</cp:revision>
  <cp:lastPrinted>2023-01-26T17:42:18Z</cp:lastPrinted>
  <dcterms:created xsi:type="dcterms:W3CDTF">2022-09-01T14:27:16Z</dcterms:created>
  <dcterms:modified xsi:type="dcterms:W3CDTF">2023-01-27T08:34:12Z</dcterms:modified>
</cp:coreProperties>
</file>